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10287000" cx="18288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Raleway SemiBold"/>
      <p:regular r:id="rId26"/>
      <p:bold r:id="rId27"/>
      <p:italic r:id="rId28"/>
      <p:boldItalic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Playfair Display"/>
      <p:regular r:id="rId34"/>
      <p:bold r:id="rId35"/>
      <p:italic r:id="rId36"/>
      <p:boldItalic r:id="rId37"/>
    </p:embeddedFont>
    <p:embeddedFont>
      <p:font typeface="Montserrat"/>
      <p:regular r:id="rId38"/>
      <p:bold r:id="rId39"/>
      <p:italic r:id="rId40"/>
      <p:boldItalic r:id="rId41"/>
    </p:embeddedFont>
    <p:embeddedFont>
      <p:font typeface="Poppins"/>
      <p:regular r:id="rId42"/>
      <p:bold r:id="rId43"/>
      <p:italic r:id="rId44"/>
      <p:boldItalic r:id="rId45"/>
    </p:embeddedFont>
    <p:embeddedFont>
      <p:font typeface="Raleway Medium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42" Type="http://schemas.openxmlformats.org/officeDocument/2006/relationships/font" Target="fonts/Poppins-regular.fntdata"/><Relationship Id="rId41" Type="http://schemas.openxmlformats.org/officeDocument/2006/relationships/font" Target="fonts/Montserrat-boldItalic.fntdata"/><Relationship Id="rId44" Type="http://schemas.openxmlformats.org/officeDocument/2006/relationships/font" Target="fonts/Poppins-italic.fntdata"/><Relationship Id="rId43" Type="http://schemas.openxmlformats.org/officeDocument/2006/relationships/font" Target="fonts/Poppins-bold.fntdata"/><Relationship Id="rId46" Type="http://schemas.openxmlformats.org/officeDocument/2006/relationships/font" Target="fonts/RalewayMedium-regular.fntdata"/><Relationship Id="rId45" Type="http://schemas.openxmlformats.org/officeDocument/2006/relationships/font" Target="fonts/Poppi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alewayMedium-italic.fntdata"/><Relationship Id="rId47" Type="http://schemas.openxmlformats.org/officeDocument/2006/relationships/font" Target="fonts/RalewayMedium-bold.fntdata"/><Relationship Id="rId49" Type="http://schemas.openxmlformats.org/officeDocument/2006/relationships/font" Target="fonts/RalewayMedium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33" Type="http://schemas.openxmlformats.org/officeDocument/2006/relationships/font" Target="fonts/Roboto-boldItalic.fntdata"/><Relationship Id="rId32" Type="http://schemas.openxmlformats.org/officeDocument/2006/relationships/font" Target="fonts/Roboto-italic.fntdata"/><Relationship Id="rId35" Type="http://schemas.openxmlformats.org/officeDocument/2006/relationships/font" Target="fonts/PlayfairDisplay-bold.fntdata"/><Relationship Id="rId34" Type="http://schemas.openxmlformats.org/officeDocument/2006/relationships/font" Target="fonts/PlayfairDisplay-regular.fntdata"/><Relationship Id="rId37" Type="http://schemas.openxmlformats.org/officeDocument/2006/relationships/font" Target="fonts/PlayfairDisplay-boldItalic.fntdata"/><Relationship Id="rId36" Type="http://schemas.openxmlformats.org/officeDocument/2006/relationships/font" Target="fonts/PlayfairDisplay-italic.fntdata"/><Relationship Id="rId39" Type="http://schemas.openxmlformats.org/officeDocument/2006/relationships/font" Target="fonts/Montserrat-bold.fntdata"/><Relationship Id="rId38" Type="http://schemas.openxmlformats.org/officeDocument/2006/relationships/font" Target="fonts/Montserrat-regular.fntdata"/><Relationship Id="rId20" Type="http://schemas.openxmlformats.org/officeDocument/2006/relationships/slide" Target="slides/slide14.xml"/><Relationship Id="rId22" Type="http://schemas.openxmlformats.org/officeDocument/2006/relationships/font" Target="fonts/Raleway-regular.fntdata"/><Relationship Id="rId21" Type="http://schemas.openxmlformats.org/officeDocument/2006/relationships/slide" Target="slides/slide15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26" Type="http://schemas.openxmlformats.org/officeDocument/2006/relationships/font" Target="fonts/RalewaySemiBold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RalewaySemiBold-italic.fntdata"/><Relationship Id="rId27" Type="http://schemas.openxmlformats.org/officeDocument/2006/relationships/font" Target="fonts/RalewaySemiBold-bold.fntdata"/><Relationship Id="rId29" Type="http://schemas.openxmlformats.org/officeDocument/2006/relationships/font" Target="fonts/RalewaySemiBold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b8ebc1e18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b8ebc1e1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711b74c70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9" name="Google Shape;349;g2711b74c70e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b8ebc1e18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7" name="Google Shape;367;g3b8ebc1e18f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1ef06da77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5" name="Google Shape;385;g31ef06da774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7142ab6f7f_0_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4" name="Google Shape;404;g27142ab6f7f_0_7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0cb2bc31bc_2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g10cb2bc31bc_2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711b74c70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g2711b74c70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711b74c70e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6" name="Google Shape;176;g2711b74c70e_0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7142ab6f7f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8" name="Google Shape;208;g27142ab6f7f_0_3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7142ab6f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27142ab6f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1b3f380d4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31b3f380d4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711d1f893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5" name="Google Shape;275;g2711d1f8936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1b3f380d4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3" name="Google Shape;293;g31b3f380d47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26992f338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2a26992f338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a26992f338_0_1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2a26992f338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4" name="Google Shape;64;p1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2" name="Google Shape;72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4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  <a:defRPr/>
            </a:lvl1pPr>
            <a:lvl2pPr indent="-406400" lvl="1" marL="9144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indent="-381000" lvl="2" marL="1371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indent="-355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indent="-3556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2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hasCustomPrompt="1" type="title"/>
          </p:nvPr>
        </p:nvSpPr>
        <p:spPr>
          <a:xfrm>
            <a:off x="1335000" y="2974250"/>
            <a:ext cx="15618000" cy="29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Font typeface="Playfair Display"/>
              <a:buNone/>
              <a:defRPr sz="15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Font typeface="Playfair Display"/>
              <a:buNone/>
              <a:defRPr sz="15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Font typeface="Playfair Display"/>
              <a:buNone/>
              <a:defRPr sz="15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Font typeface="Playfair Display"/>
              <a:buNone/>
              <a:defRPr sz="15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Font typeface="Playfair Display"/>
              <a:buNone/>
              <a:defRPr sz="15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Font typeface="Playfair Display"/>
              <a:buNone/>
              <a:defRPr sz="15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Font typeface="Playfair Display"/>
              <a:buNone/>
              <a:defRPr sz="15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Font typeface="Playfair Display"/>
              <a:buNone/>
              <a:defRPr sz="15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Font typeface="Playfair Display"/>
              <a:buNone/>
              <a:defRPr sz="15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18"/>
          <p:cNvSpPr txBox="1"/>
          <p:nvPr>
            <p:ph idx="1" type="subTitle"/>
          </p:nvPr>
        </p:nvSpPr>
        <p:spPr>
          <a:xfrm>
            <a:off x="1371600" y="6104250"/>
            <a:ext cx="156180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6BFA5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A6BFA5"/>
              </a:buClr>
              <a:buSzPts val="28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A6BFA5"/>
              </a:buClr>
              <a:buSzPts val="2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6BFA5"/>
              </a:buClr>
              <a:buSzPts val="20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6BFA5"/>
              </a:buClr>
              <a:buSzPts val="20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6BFA5"/>
              </a:buClr>
              <a:buSzPts val="20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6BFA5"/>
              </a:buClr>
              <a:buSzPts val="20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6BFA5"/>
              </a:buClr>
              <a:buSzPts val="20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6BFA5"/>
              </a:buClr>
              <a:buSzPts val="20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7" name="Google Shape;107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9" name="Google Shape;119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  <a:defRPr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25" name="Google Shape;125;p22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26" name="Google Shape;126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2" name="Google Shape;132;p23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33" name="Google Shape;133;p23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4" name="Google Shape;134;p23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35" name="Google Shape;135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46" name="Google Shape;146;p25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7" name="Google Shape;147;p2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26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54" name="Google Shape;154;p2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7"/>
          <p:cNvSpPr txBox="1"/>
          <p:nvPr>
            <p:ph idx="1" type="body"/>
          </p:nvPr>
        </p:nvSpPr>
        <p:spPr>
          <a:xfrm rot="5400000">
            <a:off x="2308949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2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 rot="5400000">
            <a:off x="4732349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8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2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2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hasCustomPrompt="1" type="title"/>
          </p:nvPr>
        </p:nvSpPr>
        <p:spPr>
          <a:xfrm>
            <a:off x="1335000" y="2974250"/>
            <a:ext cx="15618000" cy="29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Font typeface="Playfair Display"/>
              <a:buNone/>
              <a:defRPr sz="15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Font typeface="Playfair Display"/>
              <a:buNone/>
              <a:defRPr sz="15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Font typeface="Playfair Display"/>
              <a:buNone/>
              <a:defRPr sz="15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Font typeface="Playfair Display"/>
              <a:buNone/>
              <a:defRPr sz="15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Font typeface="Playfair Display"/>
              <a:buNone/>
              <a:defRPr sz="15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Font typeface="Playfair Display"/>
              <a:buNone/>
              <a:defRPr sz="15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Font typeface="Playfair Display"/>
              <a:buNone/>
              <a:defRPr sz="15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Font typeface="Playfair Display"/>
              <a:buNone/>
              <a:defRPr sz="15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Font typeface="Playfair Display"/>
              <a:buNone/>
              <a:defRPr sz="15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1371600" y="6104250"/>
            <a:ext cx="156180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6BFA5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A6BFA5"/>
              </a:buClr>
              <a:buSzPts val="28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A6BFA5"/>
              </a:buClr>
              <a:buSzPts val="2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6BFA5"/>
              </a:buClr>
              <a:buSzPts val="20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6BFA5"/>
              </a:buClr>
              <a:buSzPts val="20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6BFA5"/>
              </a:buClr>
              <a:buSzPts val="20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6BFA5"/>
              </a:buClr>
              <a:buSzPts val="20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6BFA5"/>
              </a:buClr>
              <a:buSzPts val="20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6BFA5"/>
              </a:buClr>
              <a:buSzPts val="20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3" name="Google Shape;43;p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4" name="Google Shape;44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1" name="Google Shape;51;p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1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14.png"/><Relationship Id="rId7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9" title="qdrant_masoo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35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"/>
          <p:cNvSpPr/>
          <p:nvPr/>
        </p:nvSpPr>
        <p:spPr>
          <a:xfrm>
            <a:off x="100" y="-33600"/>
            <a:ext cx="18288000" cy="1371600"/>
          </a:xfrm>
          <a:prstGeom prst="rect">
            <a:avLst/>
          </a:prstGeom>
          <a:solidFill>
            <a:srgbClr val="2012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TLS Certification and Secret Generation</a:t>
            </a:r>
            <a:endParaRPr b="1" i="0" sz="4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52" name="Google Shape;352;p38"/>
          <p:cNvGrpSpPr/>
          <p:nvPr/>
        </p:nvGrpSpPr>
        <p:grpSpPr>
          <a:xfrm>
            <a:off x="16512174" y="141445"/>
            <a:ext cx="1572514" cy="800400"/>
            <a:chOff x="1101424" y="1379545"/>
            <a:chExt cx="1572514" cy="800400"/>
          </a:xfrm>
        </p:grpSpPr>
        <p:grpSp>
          <p:nvGrpSpPr>
            <p:cNvPr id="353" name="Google Shape;353;p38"/>
            <p:cNvGrpSpPr/>
            <p:nvPr/>
          </p:nvGrpSpPr>
          <p:grpSpPr>
            <a:xfrm>
              <a:off x="1101424" y="1523469"/>
              <a:ext cx="1572514" cy="512689"/>
              <a:chOff x="8235350" y="191663"/>
              <a:chExt cx="765698" cy="252072"/>
            </a:xfrm>
          </p:grpSpPr>
          <p:sp>
            <p:nvSpPr>
              <p:cNvPr id="354" name="Google Shape;354;p38"/>
              <p:cNvSpPr/>
              <p:nvPr/>
            </p:nvSpPr>
            <p:spPr>
              <a:xfrm>
                <a:off x="8418550" y="191663"/>
                <a:ext cx="582498" cy="252072"/>
              </a:xfrm>
              <a:prstGeom prst="flowChartTerminator">
                <a:avLst/>
              </a:prstGeom>
              <a:solidFill>
                <a:srgbClr val="B4A7D6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38"/>
              <p:cNvSpPr/>
              <p:nvPr/>
            </p:nvSpPr>
            <p:spPr>
              <a:xfrm>
                <a:off x="8235350" y="191663"/>
                <a:ext cx="472770" cy="252072"/>
              </a:xfrm>
              <a:prstGeom prst="flowChartTerminator">
                <a:avLst/>
              </a:prstGeom>
              <a:solidFill>
                <a:srgbClr val="4C1130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en-US" sz="15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Slide</a:t>
                </a:r>
                <a:endParaRPr b="0" i="0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56" name="Google Shape;356;p38"/>
            <p:cNvSpPr txBox="1"/>
            <p:nvPr/>
          </p:nvSpPr>
          <p:spPr>
            <a:xfrm>
              <a:off x="1864366" y="1379545"/>
              <a:ext cx="6957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-US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  <a:fld id="{00000000-1234-1234-1234-123412341234}" type="slidenum">
                <a:rPr b="1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fld>
              <a:endPara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7" name="Google Shape;357;p38"/>
          <p:cNvGrpSpPr/>
          <p:nvPr/>
        </p:nvGrpSpPr>
        <p:grpSpPr>
          <a:xfrm>
            <a:off x="13436327" y="9732290"/>
            <a:ext cx="4846713" cy="534600"/>
            <a:chOff x="13436327" y="9732290"/>
            <a:chExt cx="4846713" cy="534600"/>
          </a:xfrm>
        </p:grpSpPr>
        <p:sp>
          <p:nvSpPr>
            <p:cNvPr id="358" name="Google Shape;358;p38"/>
            <p:cNvSpPr txBox="1"/>
            <p:nvPr/>
          </p:nvSpPr>
          <p:spPr>
            <a:xfrm>
              <a:off x="13712764" y="9732290"/>
              <a:ext cx="18171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hello@appscode.com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59" name="Google Shape;359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436327" y="9840728"/>
              <a:ext cx="317555" cy="3175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" name="Google Shape;360;p38"/>
            <p:cNvSpPr txBox="1"/>
            <p:nvPr/>
          </p:nvSpPr>
          <p:spPr>
            <a:xfrm>
              <a:off x="15688937" y="9732290"/>
              <a:ext cx="11967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  @</a:t>
              </a: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KubeDB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61" name="Google Shape;361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707249" y="9840750"/>
              <a:ext cx="317544" cy="317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2" name="Google Shape;362;p38"/>
            <p:cNvSpPr txBox="1"/>
            <p:nvPr/>
          </p:nvSpPr>
          <p:spPr>
            <a:xfrm>
              <a:off x="16945939" y="9732290"/>
              <a:ext cx="13371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kubedb.com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63" name="Google Shape;363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426226" y="9807762"/>
              <a:ext cx="525225" cy="3836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4" name="Google Shape;364;p38" title="ca-generation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332345"/>
            <a:ext cx="17969700" cy="7247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9"/>
          <p:cNvSpPr/>
          <p:nvPr/>
        </p:nvSpPr>
        <p:spPr>
          <a:xfrm>
            <a:off x="100" y="-33600"/>
            <a:ext cx="18288000" cy="1371600"/>
          </a:xfrm>
          <a:prstGeom prst="rect">
            <a:avLst/>
          </a:prstGeom>
          <a:solidFill>
            <a:srgbClr val="2012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Sample YAML</a:t>
            </a:r>
            <a:endParaRPr b="1" i="0" sz="4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70" name="Google Shape;370;p39"/>
          <p:cNvGrpSpPr/>
          <p:nvPr/>
        </p:nvGrpSpPr>
        <p:grpSpPr>
          <a:xfrm>
            <a:off x="16512174" y="141445"/>
            <a:ext cx="1572514" cy="800400"/>
            <a:chOff x="1101424" y="1379545"/>
            <a:chExt cx="1572514" cy="800400"/>
          </a:xfrm>
        </p:grpSpPr>
        <p:grpSp>
          <p:nvGrpSpPr>
            <p:cNvPr id="371" name="Google Shape;371;p39"/>
            <p:cNvGrpSpPr/>
            <p:nvPr/>
          </p:nvGrpSpPr>
          <p:grpSpPr>
            <a:xfrm>
              <a:off x="1101424" y="1523469"/>
              <a:ext cx="1572514" cy="512689"/>
              <a:chOff x="8235350" y="191663"/>
              <a:chExt cx="765698" cy="252072"/>
            </a:xfrm>
          </p:grpSpPr>
          <p:sp>
            <p:nvSpPr>
              <p:cNvPr id="372" name="Google Shape;372;p39"/>
              <p:cNvSpPr/>
              <p:nvPr/>
            </p:nvSpPr>
            <p:spPr>
              <a:xfrm>
                <a:off x="8418550" y="191663"/>
                <a:ext cx="582498" cy="252072"/>
              </a:xfrm>
              <a:prstGeom prst="flowChartTerminator">
                <a:avLst/>
              </a:prstGeom>
              <a:solidFill>
                <a:srgbClr val="B4A7D6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39"/>
              <p:cNvSpPr/>
              <p:nvPr/>
            </p:nvSpPr>
            <p:spPr>
              <a:xfrm>
                <a:off x="8235350" y="191663"/>
                <a:ext cx="472770" cy="252072"/>
              </a:xfrm>
              <a:prstGeom prst="flowChartTerminator">
                <a:avLst/>
              </a:prstGeom>
              <a:solidFill>
                <a:srgbClr val="4C1130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en-US" sz="15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Slide</a:t>
                </a:r>
                <a:endParaRPr b="0" i="0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4" name="Google Shape;374;p39"/>
            <p:cNvSpPr txBox="1"/>
            <p:nvPr/>
          </p:nvSpPr>
          <p:spPr>
            <a:xfrm>
              <a:off x="1864366" y="1379545"/>
              <a:ext cx="6957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-US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  <a:fld id="{00000000-1234-1234-1234-123412341234}" type="slidenum">
                <a:rPr b="1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fld>
              <a:endPara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5" name="Google Shape;375;p39"/>
          <p:cNvGrpSpPr/>
          <p:nvPr/>
        </p:nvGrpSpPr>
        <p:grpSpPr>
          <a:xfrm>
            <a:off x="13436327" y="9732290"/>
            <a:ext cx="4846713" cy="534600"/>
            <a:chOff x="13436327" y="9732290"/>
            <a:chExt cx="4846713" cy="534600"/>
          </a:xfrm>
        </p:grpSpPr>
        <p:sp>
          <p:nvSpPr>
            <p:cNvPr id="376" name="Google Shape;376;p39"/>
            <p:cNvSpPr txBox="1"/>
            <p:nvPr/>
          </p:nvSpPr>
          <p:spPr>
            <a:xfrm>
              <a:off x="13712764" y="9732290"/>
              <a:ext cx="18171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hello@appscode.com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77" name="Google Shape;377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436327" y="9840728"/>
              <a:ext cx="317555" cy="3175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8" name="Google Shape;378;p39"/>
            <p:cNvSpPr txBox="1"/>
            <p:nvPr/>
          </p:nvSpPr>
          <p:spPr>
            <a:xfrm>
              <a:off x="15688937" y="9732290"/>
              <a:ext cx="11967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  @</a:t>
              </a: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KubeDB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79" name="Google Shape;379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707249" y="9840750"/>
              <a:ext cx="317544" cy="317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0" name="Google Shape;380;p39"/>
            <p:cNvSpPr txBox="1"/>
            <p:nvPr/>
          </p:nvSpPr>
          <p:spPr>
            <a:xfrm>
              <a:off x="16945939" y="9732290"/>
              <a:ext cx="13371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kubedb.com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81" name="Google Shape;381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426226" y="9807762"/>
              <a:ext cx="525225" cy="3836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2" name="Google Shape;382;p39" title="ca-issuer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8300" y="2215120"/>
            <a:ext cx="7391400" cy="645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0"/>
          <p:cNvSpPr/>
          <p:nvPr/>
        </p:nvSpPr>
        <p:spPr>
          <a:xfrm>
            <a:off x="100" y="-33600"/>
            <a:ext cx="18288000" cy="1371600"/>
          </a:xfrm>
          <a:prstGeom prst="rect">
            <a:avLst/>
          </a:prstGeom>
          <a:solidFill>
            <a:srgbClr val="2012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Sample YAML</a:t>
            </a:r>
            <a:endParaRPr b="1" i="0" sz="4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88" name="Google Shape;388;p40"/>
          <p:cNvGrpSpPr/>
          <p:nvPr/>
        </p:nvGrpSpPr>
        <p:grpSpPr>
          <a:xfrm>
            <a:off x="16512174" y="141445"/>
            <a:ext cx="1572514" cy="800400"/>
            <a:chOff x="1101424" y="1379545"/>
            <a:chExt cx="1572514" cy="800400"/>
          </a:xfrm>
        </p:grpSpPr>
        <p:grpSp>
          <p:nvGrpSpPr>
            <p:cNvPr id="389" name="Google Shape;389;p40"/>
            <p:cNvGrpSpPr/>
            <p:nvPr/>
          </p:nvGrpSpPr>
          <p:grpSpPr>
            <a:xfrm>
              <a:off x="1101424" y="1523469"/>
              <a:ext cx="1572514" cy="512689"/>
              <a:chOff x="8235350" y="191663"/>
              <a:chExt cx="765698" cy="252072"/>
            </a:xfrm>
          </p:grpSpPr>
          <p:sp>
            <p:nvSpPr>
              <p:cNvPr id="390" name="Google Shape;390;p40"/>
              <p:cNvSpPr/>
              <p:nvPr/>
            </p:nvSpPr>
            <p:spPr>
              <a:xfrm>
                <a:off x="8418550" y="191663"/>
                <a:ext cx="582498" cy="252072"/>
              </a:xfrm>
              <a:prstGeom prst="flowChartTerminator">
                <a:avLst/>
              </a:prstGeom>
              <a:solidFill>
                <a:srgbClr val="B4A7D6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40"/>
              <p:cNvSpPr/>
              <p:nvPr/>
            </p:nvSpPr>
            <p:spPr>
              <a:xfrm>
                <a:off x="8235350" y="191663"/>
                <a:ext cx="472770" cy="252072"/>
              </a:xfrm>
              <a:prstGeom prst="flowChartTerminator">
                <a:avLst/>
              </a:prstGeom>
              <a:solidFill>
                <a:srgbClr val="4C1130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en-US" sz="15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Slide</a:t>
                </a:r>
                <a:endParaRPr b="0" i="0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2" name="Google Shape;392;p40"/>
            <p:cNvSpPr txBox="1"/>
            <p:nvPr/>
          </p:nvSpPr>
          <p:spPr>
            <a:xfrm>
              <a:off x="1864366" y="1379545"/>
              <a:ext cx="6957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-US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  <a:fld id="{00000000-1234-1234-1234-123412341234}" type="slidenum">
                <a:rPr b="1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fld>
              <a:endPara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3" name="Google Shape;393;p40"/>
          <p:cNvGrpSpPr/>
          <p:nvPr/>
        </p:nvGrpSpPr>
        <p:grpSpPr>
          <a:xfrm>
            <a:off x="13436327" y="9732290"/>
            <a:ext cx="4846713" cy="534600"/>
            <a:chOff x="13436327" y="9732290"/>
            <a:chExt cx="4846713" cy="534600"/>
          </a:xfrm>
        </p:grpSpPr>
        <p:sp>
          <p:nvSpPr>
            <p:cNvPr id="394" name="Google Shape;394;p40"/>
            <p:cNvSpPr txBox="1"/>
            <p:nvPr/>
          </p:nvSpPr>
          <p:spPr>
            <a:xfrm>
              <a:off x="13712764" y="9732290"/>
              <a:ext cx="18171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hello@appscode.com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95" name="Google Shape;395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436327" y="9840728"/>
              <a:ext cx="317555" cy="3175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" name="Google Shape;396;p40"/>
            <p:cNvSpPr txBox="1"/>
            <p:nvPr/>
          </p:nvSpPr>
          <p:spPr>
            <a:xfrm>
              <a:off x="15688937" y="9732290"/>
              <a:ext cx="11967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  @</a:t>
              </a: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KubeDB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97" name="Google Shape;397;p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707249" y="9840750"/>
              <a:ext cx="317544" cy="317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8" name="Google Shape;398;p40"/>
            <p:cNvSpPr txBox="1"/>
            <p:nvPr/>
          </p:nvSpPr>
          <p:spPr>
            <a:xfrm>
              <a:off x="16945939" y="9732290"/>
              <a:ext cx="13371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kubedb.com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99" name="Google Shape;399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426226" y="9807762"/>
              <a:ext cx="525225" cy="3836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0" name="Google Shape;400;p40" title="standalone-tls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17025" y="1338000"/>
            <a:ext cx="5863400" cy="793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0" title="distributed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64713" y="1338000"/>
            <a:ext cx="7014556" cy="864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/>
          <p:cNvSpPr/>
          <p:nvPr/>
        </p:nvSpPr>
        <p:spPr>
          <a:xfrm>
            <a:off x="100" y="-33600"/>
            <a:ext cx="18288000" cy="1371600"/>
          </a:xfrm>
          <a:prstGeom prst="rect">
            <a:avLst/>
          </a:prstGeom>
          <a:solidFill>
            <a:srgbClr val="2012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Upcoming Features</a:t>
            </a:r>
            <a:endParaRPr b="1" sz="4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407" name="Google Shape;407;p41"/>
          <p:cNvGrpSpPr/>
          <p:nvPr/>
        </p:nvGrpSpPr>
        <p:grpSpPr>
          <a:xfrm>
            <a:off x="16512174" y="141445"/>
            <a:ext cx="1572514" cy="800400"/>
            <a:chOff x="1101424" y="1379545"/>
            <a:chExt cx="1572514" cy="800400"/>
          </a:xfrm>
        </p:grpSpPr>
        <p:grpSp>
          <p:nvGrpSpPr>
            <p:cNvPr id="408" name="Google Shape;408;p41"/>
            <p:cNvGrpSpPr/>
            <p:nvPr/>
          </p:nvGrpSpPr>
          <p:grpSpPr>
            <a:xfrm>
              <a:off x="1101424" y="1523469"/>
              <a:ext cx="1572514" cy="512689"/>
              <a:chOff x="8235350" y="191663"/>
              <a:chExt cx="765698" cy="252072"/>
            </a:xfrm>
          </p:grpSpPr>
          <p:sp>
            <p:nvSpPr>
              <p:cNvPr id="409" name="Google Shape;409;p41"/>
              <p:cNvSpPr/>
              <p:nvPr/>
            </p:nvSpPr>
            <p:spPr>
              <a:xfrm>
                <a:off x="8418550" y="191663"/>
                <a:ext cx="582498" cy="252072"/>
              </a:xfrm>
              <a:prstGeom prst="flowChartTerminator">
                <a:avLst/>
              </a:prstGeom>
              <a:solidFill>
                <a:srgbClr val="B4A7D6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41"/>
              <p:cNvSpPr/>
              <p:nvPr/>
            </p:nvSpPr>
            <p:spPr>
              <a:xfrm>
                <a:off x="8235350" y="191663"/>
                <a:ext cx="472770" cy="252072"/>
              </a:xfrm>
              <a:prstGeom prst="flowChartTerminator">
                <a:avLst/>
              </a:prstGeom>
              <a:solidFill>
                <a:srgbClr val="4C1130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en-US" sz="15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Slide</a:t>
                </a:r>
                <a:endParaRPr b="0" i="0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11" name="Google Shape;411;p41"/>
            <p:cNvSpPr txBox="1"/>
            <p:nvPr/>
          </p:nvSpPr>
          <p:spPr>
            <a:xfrm>
              <a:off x="1864366" y="1379545"/>
              <a:ext cx="6957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-US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  <a:fld id="{00000000-1234-1234-1234-123412341234}" type="slidenum">
                <a:rPr b="1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fld>
              <a:endPara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2" name="Google Shape;412;p41"/>
          <p:cNvGrpSpPr/>
          <p:nvPr/>
        </p:nvGrpSpPr>
        <p:grpSpPr>
          <a:xfrm>
            <a:off x="13436327" y="9732290"/>
            <a:ext cx="4846713" cy="534600"/>
            <a:chOff x="13436327" y="9732290"/>
            <a:chExt cx="4846713" cy="534600"/>
          </a:xfrm>
        </p:grpSpPr>
        <p:sp>
          <p:nvSpPr>
            <p:cNvPr id="413" name="Google Shape;413;p41"/>
            <p:cNvSpPr txBox="1"/>
            <p:nvPr/>
          </p:nvSpPr>
          <p:spPr>
            <a:xfrm>
              <a:off x="13712764" y="9732290"/>
              <a:ext cx="18171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hello@appscode.com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14" name="Google Shape;414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436327" y="9840728"/>
              <a:ext cx="317555" cy="3175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5" name="Google Shape;415;p41"/>
            <p:cNvSpPr txBox="1"/>
            <p:nvPr/>
          </p:nvSpPr>
          <p:spPr>
            <a:xfrm>
              <a:off x="15688937" y="9732290"/>
              <a:ext cx="11967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  @</a:t>
              </a: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KubeDB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16" name="Google Shape;416;p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707249" y="9840750"/>
              <a:ext cx="317544" cy="317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7" name="Google Shape;417;p41"/>
            <p:cNvSpPr txBox="1"/>
            <p:nvPr/>
          </p:nvSpPr>
          <p:spPr>
            <a:xfrm>
              <a:off x="16945939" y="9732290"/>
              <a:ext cx="13371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kubedb.com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18" name="Google Shape;418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426226" y="9807762"/>
              <a:ext cx="525225" cy="383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9" name="Google Shape;419;p41"/>
          <p:cNvSpPr/>
          <p:nvPr/>
        </p:nvSpPr>
        <p:spPr>
          <a:xfrm>
            <a:off x="3781000" y="3471319"/>
            <a:ext cx="10726200" cy="1431000"/>
          </a:xfrm>
          <a:prstGeom prst="frame">
            <a:avLst>
              <a:gd fmla="val 12500" name="adj1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latin typeface="Raleway SemiBold"/>
                <a:ea typeface="Raleway SemiBold"/>
                <a:cs typeface="Raleway SemiBold"/>
                <a:sym typeface="Raleway SemiBold"/>
              </a:rPr>
              <a:t>Backup</a:t>
            </a:r>
            <a:endParaRPr sz="300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420" name="Google Shape;420;p41"/>
          <p:cNvSpPr/>
          <p:nvPr/>
        </p:nvSpPr>
        <p:spPr>
          <a:xfrm>
            <a:off x="3781000" y="1471793"/>
            <a:ext cx="10726200" cy="1431000"/>
          </a:xfrm>
          <a:prstGeom prst="frame">
            <a:avLst>
              <a:gd fmla="val 12500" name="adj1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3000">
                <a:latin typeface="Raleway SemiBold"/>
                <a:ea typeface="Raleway SemiBold"/>
                <a:cs typeface="Raleway SemiBold"/>
                <a:sym typeface="Raleway SemiBold"/>
              </a:rPr>
              <a:t>Monitoring</a:t>
            </a:r>
            <a:endParaRPr b="0" i="0" sz="3000" u="none" cap="none" strike="noStrike"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421" name="Google Shape;421;p41"/>
          <p:cNvSpPr/>
          <p:nvPr/>
        </p:nvSpPr>
        <p:spPr>
          <a:xfrm>
            <a:off x="3780900" y="5470844"/>
            <a:ext cx="10726200" cy="1431000"/>
          </a:xfrm>
          <a:prstGeom prst="frame">
            <a:avLst>
              <a:gd fmla="val 12500" name="adj1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3000">
                <a:latin typeface="Raleway SemiBold"/>
                <a:ea typeface="Raleway SemiBold"/>
                <a:cs typeface="Raleway SemiBold"/>
                <a:sym typeface="Raleway SemiBold"/>
              </a:rPr>
              <a:t>Ops Request</a:t>
            </a:r>
            <a:endParaRPr b="0" i="0" sz="3000" u="none" cap="none" strike="noStrike"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422" name="Google Shape;422;p41"/>
          <p:cNvSpPr/>
          <p:nvPr/>
        </p:nvSpPr>
        <p:spPr>
          <a:xfrm>
            <a:off x="3781000" y="7384207"/>
            <a:ext cx="10726200" cy="1431000"/>
          </a:xfrm>
          <a:prstGeom prst="frame">
            <a:avLst>
              <a:gd fmla="val 12500" name="adj1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3000">
                <a:latin typeface="Raleway SemiBold"/>
                <a:ea typeface="Raleway SemiBold"/>
                <a:cs typeface="Raleway SemiBold"/>
                <a:sym typeface="Raleway SemiBold"/>
              </a:rPr>
              <a:t>New Versions</a:t>
            </a:r>
            <a:endParaRPr b="0" i="0" sz="3000" u="none" cap="none" strike="noStrike"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2"/>
          <p:cNvSpPr/>
          <p:nvPr/>
        </p:nvSpPr>
        <p:spPr>
          <a:xfrm>
            <a:off x="0" y="4226407"/>
            <a:ext cx="18288000" cy="2596200"/>
          </a:xfrm>
          <a:prstGeom prst="rect">
            <a:avLst/>
          </a:prstGeom>
          <a:solidFill>
            <a:srgbClr val="2012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28" name="Google Shape;42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3663" y="2979514"/>
            <a:ext cx="4980675" cy="50899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9" name="Google Shape;429;p42"/>
          <p:cNvGrpSpPr/>
          <p:nvPr/>
        </p:nvGrpSpPr>
        <p:grpSpPr>
          <a:xfrm>
            <a:off x="16512174" y="141445"/>
            <a:ext cx="1572514" cy="800400"/>
            <a:chOff x="1101424" y="1379545"/>
            <a:chExt cx="1572514" cy="800400"/>
          </a:xfrm>
        </p:grpSpPr>
        <p:grpSp>
          <p:nvGrpSpPr>
            <p:cNvPr id="430" name="Google Shape;430;p42"/>
            <p:cNvGrpSpPr/>
            <p:nvPr/>
          </p:nvGrpSpPr>
          <p:grpSpPr>
            <a:xfrm>
              <a:off x="1101424" y="1523469"/>
              <a:ext cx="1572514" cy="512689"/>
              <a:chOff x="8235350" y="191663"/>
              <a:chExt cx="765698" cy="252072"/>
            </a:xfrm>
          </p:grpSpPr>
          <p:sp>
            <p:nvSpPr>
              <p:cNvPr id="431" name="Google Shape;431;p42"/>
              <p:cNvSpPr/>
              <p:nvPr/>
            </p:nvSpPr>
            <p:spPr>
              <a:xfrm>
                <a:off x="8418550" y="191663"/>
                <a:ext cx="582498" cy="252072"/>
              </a:xfrm>
              <a:prstGeom prst="flowChartTerminator">
                <a:avLst/>
              </a:prstGeom>
              <a:solidFill>
                <a:srgbClr val="B4A7D6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42"/>
              <p:cNvSpPr/>
              <p:nvPr/>
            </p:nvSpPr>
            <p:spPr>
              <a:xfrm>
                <a:off x="8235350" y="191663"/>
                <a:ext cx="472770" cy="252072"/>
              </a:xfrm>
              <a:prstGeom prst="flowChartTerminator">
                <a:avLst/>
              </a:prstGeom>
              <a:solidFill>
                <a:srgbClr val="4C1130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en-US" sz="15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Slide</a:t>
                </a:r>
                <a:endParaRPr b="0" i="0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3" name="Google Shape;433;p42"/>
            <p:cNvSpPr txBox="1"/>
            <p:nvPr/>
          </p:nvSpPr>
          <p:spPr>
            <a:xfrm>
              <a:off x="1864366" y="1379545"/>
              <a:ext cx="6957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-US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  <a:fld id="{00000000-1234-1234-1234-123412341234}" type="slidenum">
                <a:rPr b="1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fld>
              <a:endPara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4" name="Google Shape;434;p42"/>
          <p:cNvGrpSpPr/>
          <p:nvPr/>
        </p:nvGrpSpPr>
        <p:grpSpPr>
          <a:xfrm>
            <a:off x="13436327" y="9732290"/>
            <a:ext cx="4846713" cy="534600"/>
            <a:chOff x="13436327" y="9732290"/>
            <a:chExt cx="4846713" cy="534600"/>
          </a:xfrm>
        </p:grpSpPr>
        <p:sp>
          <p:nvSpPr>
            <p:cNvPr id="435" name="Google Shape;435;p42"/>
            <p:cNvSpPr txBox="1"/>
            <p:nvPr/>
          </p:nvSpPr>
          <p:spPr>
            <a:xfrm>
              <a:off x="13712764" y="9732290"/>
              <a:ext cx="18171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hello@appscode.com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36" name="Google Shape;436;p4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436327" y="9840728"/>
              <a:ext cx="317555" cy="3175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7" name="Google Shape;437;p42"/>
            <p:cNvSpPr txBox="1"/>
            <p:nvPr/>
          </p:nvSpPr>
          <p:spPr>
            <a:xfrm>
              <a:off x="15688937" y="9732290"/>
              <a:ext cx="11967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  @</a:t>
              </a: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KubeDB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38" name="Google Shape;438;p4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707249" y="9840750"/>
              <a:ext cx="317544" cy="317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9" name="Google Shape;439;p42"/>
            <p:cNvSpPr txBox="1"/>
            <p:nvPr/>
          </p:nvSpPr>
          <p:spPr>
            <a:xfrm>
              <a:off x="16945939" y="9732290"/>
              <a:ext cx="13371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kubedb.com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40" name="Google Shape;440;p4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5426226" y="9807762"/>
              <a:ext cx="525225" cy="383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3"/>
          <p:cNvSpPr/>
          <p:nvPr/>
        </p:nvSpPr>
        <p:spPr>
          <a:xfrm rot="-5400000">
            <a:off x="-2906700" y="2903250"/>
            <a:ext cx="10293900" cy="4480500"/>
          </a:xfrm>
          <a:prstGeom prst="rect">
            <a:avLst/>
          </a:prstGeom>
          <a:solidFill>
            <a:srgbClr val="2012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b="1" i="0" sz="35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6" name="Google Shape;446;p43"/>
          <p:cNvSpPr txBox="1"/>
          <p:nvPr/>
        </p:nvSpPr>
        <p:spPr>
          <a:xfrm>
            <a:off x="246761" y="4470650"/>
            <a:ext cx="38484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en-US" sz="65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Thanks!</a:t>
            </a:r>
            <a:endParaRPr b="1" i="0" sz="65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447" name="Google Shape;447;p43"/>
          <p:cNvGrpSpPr/>
          <p:nvPr/>
        </p:nvGrpSpPr>
        <p:grpSpPr>
          <a:xfrm>
            <a:off x="5707996" y="3814690"/>
            <a:ext cx="11596408" cy="2657619"/>
            <a:chOff x="5707996" y="3814690"/>
            <a:chExt cx="11596408" cy="2657619"/>
          </a:xfrm>
        </p:grpSpPr>
        <p:grpSp>
          <p:nvGrpSpPr>
            <p:cNvPr id="448" name="Google Shape;448;p43"/>
            <p:cNvGrpSpPr/>
            <p:nvPr/>
          </p:nvGrpSpPr>
          <p:grpSpPr>
            <a:xfrm>
              <a:off x="5784215" y="5480715"/>
              <a:ext cx="5396339" cy="987552"/>
              <a:chOff x="3737836" y="6207272"/>
              <a:chExt cx="5396339" cy="987552"/>
            </a:xfrm>
          </p:grpSpPr>
          <p:sp>
            <p:nvSpPr>
              <p:cNvPr id="449" name="Google Shape;449;p43"/>
              <p:cNvSpPr txBox="1"/>
              <p:nvPr/>
            </p:nvSpPr>
            <p:spPr>
              <a:xfrm>
                <a:off x="4801575" y="6393272"/>
                <a:ext cx="4332600" cy="6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en-US" sz="2800" u="none" cap="none" strike="noStrike">
                    <a:solidFill>
                      <a:schemeClr val="dk1"/>
                    </a:solidFill>
                    <a:latin typeface="Raleway Medium"/>
                    <a:ea typeface="Raleway Medium"/>
                    <a:cs typeface="Raleway Medium"/>
                    <a:sym typeface="Raleway Medium"/>
                  </a:rPr>
                  <a:t>kubedb.com</a:t>
                </a:r>
                <a:endParaRPr b="0" i="0" sz="2800" u="none" cap="none" strike="noStrike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endParaRPr>
              </a:p>
            </p:txBody>
          </p:sp>
          <p:pic>
            <p:nvPicPr>
              <p:cNvPr id="450" name="Google Shape;450;p4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737836" y="6207272"/>
                <a:ext cx="987552" cy="9875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51" name="Google Shape;451;p43"/>
            <p:cNvGrpSpPr/>
            <p:nvPr/>
          </p:nvGrpSpPr>
          <p:grpSpPr>
            <a:xfrm>
              <a:off x="5707996" y="3814690"/>
              <a:ext cx="5262558" cy="987402"/>
              <a:chOff x="3661617" y="4541247"/>
              <a:chExt cx="5262558" cy="987402"/>
            </a:xfrm>
          </p:grpSpPr>
          <p:sp>
            <p:nvSpPr>
              <p:cNvPr id="452" name="Google Shape;452;p43"/>
              <p:cNvSpPr txBox="1"/>
              <p:nvPr/>
            </p:nvSpPr>
            <p:spPr>
              <a:xfrm>
                <a:off x="4591575" y="4727147"/>
                <a:ext cx="4332600" cy="6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en-US" sz="2800" u="none" cap="none" strike="noStrike">
                    <a:solidFill>
                      <a:schemeClr val="dk1"/>
                    </a:solidFill>
                    <a:latin typeface="Raleway Medium"/>
                    <a:ea typeface="Raleway Medium"/>
                    <a:cs typeface="Raleway Medium"/>
                    <a:sym typeface="Raleway Medium"/>
                  </a:rPr>
                  <a:t>hello@appscode.com</a:t>
                </a:r>
                <a:endParaRPr b="0" i="0" sz="2800" u="none" cap="none" strike="noStrike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endParaRPr>
              </a:p>
            </p:txBody>
          </p:sp>
          <p:pic>
            <p:nvPicPr>
              <p:cNvPr id="453" name="Google Shape;453;p4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661617" y="4541247"/>
                <a:ext cx="987351" cy="9874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54" name="Google Shape;454;p43"/>
            <p:cNvGrpSpPr/>
            <p:nvPr/>
          </p:nvGrpSpPr>
          <p:grpSpPr>
            <a:xfrm>
              <a:off x="12042854" y="5384468"/>
              <a:ext cx="5261550" cy="1087841"/>
              <a:chOff x="9996475" y="6111025"/>
              <a:chExt cx="5261550" cy="1087841"/>
            </a:xfrm>
          </p:grpSpPr>
          <p:sp>
            <p:nvSpPr>
              <p:cNvPr id="455" name="Google Shape;455;p43"/>
              <p:cNvSpPr txBox="1"/>
              <p:nvPr/>
            </p:nvSpPr>
            <p:spPr>
              <a:xfrm>
                <a:off x="10925425" y="6393272"/>
                <a:ext cx="4332600" cy="6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en-US" sz="2800" u="none" cap="none" strike="noStrike">
                    <a:solidFill>
                      <a:schemeClr val="dk1"/>
                    </a:solidFill>
                    <a:latin typeface="Raleway Medium"/>
                    <a:ea typeface="Raleway Medium"/>
                    <a:cs typeface="Raleway Medium"/>
                    <a:sym typeface="Raleway Medium"/>
                  </a:rPr>
                  <a:t>github.com/kubedb</a:t>
                </a:r>
                <a:endParaRPr b="0" i="0" sz="2800" u="none" cap="none" strike="noStrike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endParaRPr>
              </a:p>
            </p:txBody>
          </p:sp>
          <p:pic>
            <p:nvPicPr>
              <p:cNvPr id="456" name="Google Shape;456;p4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9996475" y="6111025"/>
                <a:ext cx="987351" cy="108784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57" name="Google Shape;457;p43"/>
            <p:cNvGrpSpPr/>
            <p:nvPr/>
          </p:nvGrpSpPr>
          <p:grpSpPr>
            <a:xfrm>
              <a:off x="12113375" y="3908191"/>
              <a:ext cx="5038629" cy="800399"/>
              <a:chOff x="12113375" y="3908191"/>
              <a:chExt cx="5038629" cy="800399"/>
            </a:xfrm>
          </p:grpSpPr>
          <p:sp>
            <p:nvSpPr>
              <p:cNvPr id="458" name="Google Shape;458;p43"/>
              <p:cNvSpPr txBox="1"/>
              <p:nvPr/>
            </p:nvSpPr>
            <p:spPr>
              <a:xfrm>
                <a:off x="12819404" y="4000591"/>
                <a:ext cx="4332600" cy="6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en-US" sz="2800" u="none" cap="none" strike="noStrik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@</a:t>
                </a:r>
                <a:r>
                  <a:rPr b="0" i="0" lang="en-US" sz="2800" u="none" cap="none" strike="noStrike">
                    <a:solidFill>
                      <a:schemeClr val="dk1"/>
                    </a:solidFill>
                    <a:latin typeface="Raleway Medium"/>
                    <a:ea typeface="Raleway Medium"/>
                    <a:cs typeface="Raleway Medium"/>
                    <a:sym typeface="Raleway Medium"/>
                  </a:rPr>
                  <a:t>KubeDB</a:t>
                </a:r>
                <a:endParaRPr b="0" i="0" sz="2800" u="none" cap="none" strike="noStrike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endParaRPr>
              </a:p>
            </p:txBody>
          </p:sp>
          <p:pic>
            <p:nvPicPr>
              <p:cNvPr id="459" name="Google Shape;459;p4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2113375" y="3908191"/>
                <a:ext cx="783198" cy="8003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60" name="Google Shape;460;p43"/>
          <p:cNvGrpSpPr/>
          <p:nvPr/>
        </p:nvGrpSpPr>
        <p:grpSpPr>
          <a:xfrm>
            <a:off x="16512174" y="141445"/>
            <a:ext cx="1572514" cy="800400"/>
            <a:chOff x="1101424" y="1379545"/>
            <a:chExt cx="1572514" cy="800400"/>
          </a:xfrm>
        </p:grpSpPr>
        <p:grpSp>
          <p:nvGrpSpPr>
            <p:cNvPr id="461" name="Google Shape;461;p43"/>
            <p:cNvGrpSpPr/>
            <p:nvPr/>
          </p:nvGrpSpPr>
          <p:grpSpPr>
            <a:xfrm>
              <a:off x="1101424" y="1523469"/>
              <a:ext cx="1572514" cy="512689"/>
              <a:chOff x="8235350" y="191663"/>
              <a:chExt cx="765698" cy="252072"/>
            </a:xfrm>
          </p:grpSpPr>
          <p:sp>
            <p:nvSpPr>
              <p:cNvPr id="462" name="Google Shape;462;p43"/>
              <p:cNvSpPr/>
              <p:nvPr/>
            </p:nvSpPr>
            <p:spPr>
              <a:xfrm>
                <a:off x="8418550" y="191663"/>
                <a:ext cx="582498" cy="252072"/>
              </a:xfrm>
              <a:prstGeom prst="flowChartTerminator">
                <a:avLst/>
              </a:prstGeom>
              <a:solidFill>
                <a:srgbClr val="B4A7D6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43"/>
              <p:cNvSpPr/>
              <p:nvPr/>
            </p:nvSpPr>
            <p:spPr>
              <a:xfrm>
                <a:off x="8235350" y="191663"/>
                <a:ext cx="472770" cy="252072"/>
              </a:xfrm>
              <a:prstGeom prst="flowChartTerminator">
                <a:avLst/>
              </a:prstGeom>
              <a:solidFill>
                <a:srgbClr val="4C1130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en-US" sz="15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Slide</a:t>
                </a:r>
                <a:endParaRPr b="0" i="0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4" name="Google Shape;464;p43"/>
            <p:cNvSpPr txBox="1"/>
            <p:nvPr/>
          </p:nvSpPr>
          <p:spPr>
            <a:xfrm>
              <a:off x="1864366" y="1379545"/>
              <a:ext cx="6957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-US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  <a:fld id="{00000000-1234-1234-1234-123412341234}" type="slidenum">
                <a:rPr b="1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fld>
              <a:endPara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/>
          <p:nvPr/>
        </p:nvSpPr>
        <p:spPr>
          <a:xfrm>
            <a:off x="100" y="-33600"/>
            <a:ext cx="18288000" cy="1371600"/>
          </a:xfrm>
          <a:prstGeom prst="rect">
            <a:avLst/>
          </a:prstGeom>
          <a:solidFill>
            <a:srgbClr val="2012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Table of Contents</a:t>
            </a:r>
            <a:endParaRPr b="1" i="0" sz="4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79" name="Google Shape;179;p30"/>
          <p:cNvGrpSpPr/>
          <p:nvPr/>
        </p:nvGrpSpPr>
        <p:grpSpPr>
          <a:xfrm>
            <a:off x="4436219" y="2178481"/>
            <a:ext cx="9567950" cy="1360200"/>
            <a:chOff x="4436219" y="2545349"/>
            <a:chExt cx="9567950" cy="1360200"/>
          </a:xfrm>
        </p:grpSpPr>
        <p:sp>
          <p:nvSpPr>
            <p:cNvPr id="180" name="Google Shape;180;p30"/>
            <p:cNvSpPr/>
            <p:nvPr/>
          </p:nvSpPr>
          <p:spPr>
            <a:xfrm>
              <a:off x="4988269" y="2774924"/>
              <a:ext cx="9015900" cy="900900"/>
            </a:xfrm>
            <a:prstGeom prst="roundRect">
              <a:avLst>
                <a:gd fmla="val 50000" name="adj"/>
              </a:avLst>
            </a:prstGeom>
            <a:solidFill>
              <a:srgbClr val="45818E">
                <a:alpha val="184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13716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latin typeface="Raleway"/>
                  <a:ea typeface="Raleway"/>
                  <a:cs typeface="Raleway"/>
                  <a:sym typeface="Raleway"/>
                </a:rPr>
                <a:t>What is Qdrant</a:t>
              </a:r>
              <a:endParaRPr b="1" sz="2500"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81" name="Google Shape;181;p30"/>
            <p:cNvSpPr/>
            <p:nvPr/>
          </p:nvSpPr>
          <p:spPr>
            <a:xfrm rot="2614832">
              <a:off x="4645428" y="2744296"/>
              <a:ext cx="1010483" cy="962307"/>
            </a:xfrm>
            <a:prstGeom prst="teardrop">
              <a:avLst>
                <a:gd fmla="val 128539" name="adj"/>
              </a:avLst>
            </a:prstGeom>
            <a:solidFill>
              <a:srgbClr val="20124D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1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b="1" sz="31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82" name="Google Shape;182;p30"/>
          <p:cNvGrpSpPr/>
          <p:nvPr/>
        </p:nvGrpSpPr>
        <p:grpSpPr>
          <a:xfrm>
            <a:off x="4436219" y="3283756"/>
            <a:ext cx="9567950" cy="1360200"/>
            <a:chOff x="4436219" y="3574425"/>
            <a:chExt cx="9567950" cy="1360200"/>
          </a:xfrm>
        </p:grpSpPr>
        <p:sp>
          <p:nvSpPr>
            <p:cNvPr id="183" name="Google Shape;183;p30"/>
            <p:cNvSpPr/>
            <p:nvPr/>
          </p:nvSpPr>
          <p:spPr>
            <a:xfrm>
              <a:off x="4988269" y="3803999"/>
              <a:ext cx="9015900" cy="900900"/>
            </a:xfrm>
            <a:prstGeom prst="roundRect">
              <a:avLst>
                <a:gd fmla="val 50000" name="adj"/>
              </a:avLst>
            </a:prstGeom>
            <a:solidFill>
              <a:srgbClr val="45818E">
                <a:alpha val="184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13716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250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Key Features</a:t>
              </a:r>
              <a:r>
                <a:rPr b="1" lang="en-US" sz="250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 of Qdrant</a:t>
              </a:r>
              <a:endParaRPr sz="2500">
                <a:latin typeface="Raleway SemiBold"/>
                <a:ea typeface="Raleway SemiBold"/>
                <a:cs typeface="Raleway SemiBold"/>
                <a:sym typeface="Raleway SemiBold"/>
              </a:endParaRPr>
            </a:p>
          </p:txBody>
        </p:sp>
        <p:sp>
          <p:nvSpPr>
            <p:cNvPr id="184" name="Google Shape;184;p30"/>
            <p:cNvSpPr/>
            <p:nvPr/>
          </p:nvSpPr>
          <p:spPr>
            <a:xfrm rot="2614832">
              <a:off x="4645428" y="3773371"/>
              <a:ext cx="1010483" cy="962307"/>
            </a:xfrm>
            <a:prstGeom prst="teardrop">
              <a:avLst>
                <a:gd fmla="val 128539" name="adj"/>
              </a:avLst>
            </a:prstGeom>
            <a:solidFill>
              <a:srgbClr val="20124D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1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 </a:t>
              </a:r>
              <a:endParaRPr b="1" sz="31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85" name="Google Shape;185;p30"/>
          <p:cNvGrpSpPr/>
          <p:nvPr/>
        </p:nvGrpSpPr>
        <p:grpSpPr>
          <a:xfrm>
            <a:off x="4436219" y="4384970"/>
            <a:ext cx="9567950" cy="1360200"/>
            <a:chOff x="4436219" y="4603500"/>
            <a:chExt cx="9567950" cy="1360200"/>
          </a:xfrm>
        </p:grpSpPr>
        <p:sp>
          <p:nvSpPr>
            <p:cNvPr id="186" name="Google Shape;186;p30"/>
            <p:cNvSpPr/>
            <p:nvPr/>
          </p:nvSpPr>
          <p:spPr>
            <a:xfrm>
              <a:off x="4988269" y="4833074"/>
              <a:ext cx="9015900" cy="900900"/>
            </a:xfrm>
            <a:prstGeom prst="roundRect">
              <a:avLst>
                <a:gd fmla="val 50000" name="adj"/>
              </a:avLst>
            </a:prstGeom>
            <a:solidFill>
              <a:srgbClr val="45818E">
                <a:alpha val="184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13716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250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Provision Qdrant using KubeDB</a:t>
              </a:r>
              <a:endParaRPr b="1" sz="2500"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87" name="Google Shape;187;p30"/>
            <p:cNvSpPr/>
            <p:nvPr/>
          </p:nvSpPr>
          <p:spPr>
            <a:xfrm rot="2614832">
              <a:off x="4645428" y="4802447"/>
              <a:ext cx="1010483" cy="962307"/>
            </a:xfrm>
            <a:prstGeom prst="teardrop">
              <a:avLst>
                <a:gd fmla="val 128539" name="adj"/>
              </a:avLst>
            </a:prstGeom>
            <a:solidFill>
              <a:srgbClr val="20124D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1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 </a:t>
              </a:r>
              <a:endParaRPr b="1" sz="31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88" name="Google Shape;188;p30"/>
          <p:cNvGrpSpPr/>
          <p:nvPr/>
        </p:nvGrpSpPr>
        <p:grpSpPr>
          <a:xfrm>
            <a:off x="4436219" y="5494307"/>
            <a:ext cx="9567950" cy="1360200"/>
            <a:chOff x="4436219" y="5632575"/>
            <a:chExt cx="9567950" cy="1360200"/>
          </a:xfrm>
        </p:grpSpPr>
        <p:sp>
          <p:nvSpPr>
            <p:cNvPr id="189" name="Google Shape;189;p30"/>
            <p:cNvSpPr/>
            <p:nvPr/>
          </p:nvSpPr>
          <p:spPr>
            <a:xfrm>
              <a:off x="4988269" y="5862149"/>
              <a:ext cx="9015900" cy="900900"/>
            </a:xfrm>
            <a:prstGeom prst="roundRect">
              <a:avLst>
                <a:gd fmla="val 50000" name="adj"/>
              </a:avLst>
            </a:prstGeom>
            <a:solidFill>
              <a:srgbClr val="45818E">
                <a:alpha val="184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13716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250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Live Demo</a:t>
              </a:r>
              <a:endParaRPr b="1" sz="2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90" name="Google Shape;190;p30"/>
            <p:cNvSpPr/>
            <p:nvPr/>
          </p:nvSpPr>
          <p:spPr>
            <a:xfrm rot="2614832">
              <a:off x="4645428" y="5831522"/>
              <a:ext cx="1010483" cy="962307"/>
            </a:xfrm>
            <a:prstGeom prst="teardrop">
              <a:avLst>
                <a:gd fmla="val 128539" name="adj"/>
              </a:avLst>
            </a:prstGeom>
            <a:solidFill>
              <a:srgbClr val="20124D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30"/>
          <p:cNvGrpSpPr/>
          <p:nvPr/>
        </p:nvGrpSpPr>
        <p:grpSpPr>
          <a:xfrm>
            <a:off x="4436219" y="6612193"/>
            <a:ext cx="9567950" cy="1360200"/>
            <a:chOff x="4436219" y="6661651"/>
            <a:chExt cx="9567950" cy="1360200"/>
          </a:xfrm>
        </p:grpSpPr>
        <p:sp>
          <p:nvSpPr>
            <p:cNvPr id="192" name="Google Shape;192;p30"/>
            <p:cNvSpPr/>
            <p:nvPr/>
          </p:nvSpPr>
          <p:spPr>
            <a:xfrm>
              <a:off x="4988269" y="6891224"/>
              <a:ext cx="9015900" cy="900900"/>
            </a:xfrm>
            <a:prstGeom prst="roundRect">
              <a:avLst>
                <a:gd fmla="val 50000" name="adj"/>
              </a:avLst>
            </a:prstGeom>
            <a:solidFill>
              <a:srgbClr val="45818E">
                <a:alpha val="184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13716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250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Q&amp;A Session</a:t>
              </a:r>
              <a:endParaRPr b="1" sz="2500"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93" name="Google Shape;193;p30"/>
            <p:cNvSpPr/>
            <p:nvPr/>
          </p:nvSpPr>
          <p:spPr>
            <a:xfrm rot="2614832">
              <a:off x="4645428" y="6860597"/>
              <a:ext cx="1010483" cy="962307"/>
            </a:xfrm>
            <a:prstGeom prst="teardrop">
              <a:avLst>
                <a:gd fmla="val 128539" name="adj"/>
              </a:avLst>
            </a:prstGeom>
            <a:solidFill>
              <a:srgbClr val="20124D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30"/>
          <p:cNvGrpSpPr/>
          <p:nvPr/>
        </p:nvGrpSpPr>
        <p:grpSpPr>
          <a:xfrm>
            <a:off x="16512174" y="141445"/>
            <a:ext cx="1572514" cy="800400"/>
            <a:chOff x="1101424" y="1379545"/>
            <a:chExt cx="1572514" cy="800400"/>
          </a:xfrm>
        </p:grpSpPr>
        <p:grpSp>
          <p:nvGrpSpPr>
            <p:cNvPr id="195" name="Google Shape;195;p30"/>
            <p:cNvGrpSpPr/>
            <p:nvPr/>
          </p:nvGrpSpPr>
          <p:grpSpPr>
            <a:xfrm>
              <a:off x="1101424" y="1523469"/>
              <a:ext cx="1572514" cy="512689"/>
              <a:chOff x="8235350" y="191663"/>
              <a:chExt cx="765698" cy="252072"/>
            </a:xfrm>
          </p:grpSpPr>
          <p:sp>
            <p:nvSpPr>
              <p:cNvPr id="196" name="Google Shape;196;p30"/>
              <p:cNvSpPr/>
              <p:nvPr/>
            </p:nvSpPr>
            <p:spPr>
              <a:xfrm>
                <a:off x="8418550" y="191663"/>
                <a:ext cx="582498" cy="252072"/>
              </a:xfrm>
              <a:prstGeom prst="flowChartTerminator">
                <a:avLst/>
              </a:prstGeom>
              <a:solidFill>
                <a:srgbClr val="B4A7D6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30"/>
              <p:cNvSpPr/>
              <p:nvPr/>
            </p:nvSpPr>
            <p:spPr>
              <a:xfrm>
                <a:off x="8235350" y="191663"/>
                <a:ext cx="472770" cy="252072"/>
              </a:xfrm>
              <a:prstGeom prst="flowChartTerminator">
                <a:avLst/>
              </a:prstGeom>
              <a:solidFill>
                <a:srgbClr val="4C1130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en-US" sz="15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Slide</a:t>
                </a:r>
                <a:endParaRPr b="0" i="0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8" name="Google Shape;198;p30"/>
            <p:cNvSpPr txBox="1"/>
            <p:nvPr/>
          </p:nvSpPr>
          <p:spPr>
            <a:xfrm>
              <a:off x="1864366" y="1379545"/>
              <a:ext cx="6957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-US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  <a:fld id="{00000000-1234-1234-1234-123412341234}" type="slidenum">
                <a:rPr b="1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fld>
              <a:endPara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9" name="Google Shape;199;p30"/>
          <p:cNvGrpSpPr/>
          <p:nvPr/>
        </p:nvGrpSpPr>
        <p:grpSpPr>
          <a:xfrm>
            <a:off x="13436327" y="9732290"/>
            <a:ext cx="4846713" cy="534600"/>
            <a:chOff x="13436327" y="9732290"/>
            <a:chExt cx="4846713" cy="534600"/>
          </a:xfrm>
        </p:grpSpPr>
        <p:sp>
          <p:nvSpPr>
            <p:cNvPr id="200" name="Google Shape;200;p30"/>
            <p:cNvSpPr txBox="1"/>
            <p:nvPr/>
          </p:nvSpPr>
          <p:spPr>
            <a:xfrm>
              <a:off x="13712764" y="9732290"/>
              <a:ext cx="18171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hello@appscode.com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01" name="Google Shape;201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436327" y="9840728"/>
              <a:ext cx="317555" cy="3175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2" name="Google Shape;202;p30"/>
            <p:cNvSpPr txBox="1"/>
            <p:nvPr/>
          </p:nvSpPr>
          <p:spPr>
            <a:xfrm>
              <a:off x="15688937" y="9732290"/>
              <a:ext cx="11967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  @</a:t>
              </a: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KubeDB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03" name="Google Shape;203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707249" y="9840750"/>
              <a:ext cx="317544" cy="317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" name="Google Shape;204;p30"/>
            <p:cNvSpPr txBox="1"/>
            <p:nvPr/>
          </p:nvSpPr>
          <p:spPr>
            <a:xfrm>
              <a:off x="16945939" y="9732290"/>
              <a:ext cx="13371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kubedb.com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05" name="Google Shape;205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426226" y="9807762"/>
              <a:ext cx="525225" cy="383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/>
          <p:nvPr/>
        </p:nvSpPr>
        <p:spPr>
          <a:xfrm>
            <a:off x="100" y="-33600"/>
            <a:ext cx="18288000" cy="1371600"/>
          </a:xfrm>
          <a:prstGeom prst="rect">
            <a:avLst/>
          </a:prstGeom>
          <a:solidFill>
            <a:srgbClr val="2012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Qdrant Key Features</a:t>
            </a:r>
            <a:endParaRPr b="1" i="0" sz="4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11" name="Google Shape;211;p31"/>
          <p:cNvGrpSpPr/>
          <p:nvPr/>
        </p:nvGrpSpPr>
        <p:grpSpPr>
          <a:xfrm>
            <a:off x="16512174" y="141445"/>
            <a:ext cx="1572514" cy="800400"/>
            <a:chOff x="1101424" y="1379545"/>
            <a:chExt cx="1572514" cy="800400"/>
          </a:xfrm>
        </p:grpSpPr>
        <p:grpSp>
          <p:nvGrpSpPr>
            <p:cNvPr id="212" name="Google Shape;212;p31"/>
            <p:cNvGrpSpPr/>
            <p:nvPr/>
          </p:nvGrpSpPr>
          <p:grpSpPr>
            <a:xfrm>
              <a:off x="1101424" y="1523469"/>
              <a:ext cx="1572514" cy="512689"/>
              <a:chOff x="8235350" y="191663"/>
              <a:chExt cx="765698" cy="252072"/>
            </a:xfrm>
          </p:grpSpPr>
          <p:sp>
            <p:nvSpPr>
              <p:cNvPr id="213" name="Google Shape;213;p31"/>
              <p:cNvSpPr/>
              <p:nvPr/>
            </p:nvSpPr>
            <p:spPr>
              <a:xfrm>
                <a:off x="8418550" y="191663"/>
                <a:ext cx="582498" cy="252072"/>
              </a:xfrm>
              <a:prstGeom prst="flowChartTerminator">
                <a:avLst/>
              </a:prstGeom>
              <a:solidFill>
                <a:srgbClr val="B4A7D6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31"/>
              <p:cNvSpPr/>
              <p:nvPr/>
            </p:nvSpPr>
            <p:spPr>
              <a:xfrm>
                <a:off x="8235350" y="191663"/>
                <a:ext cx="472770" cy="252072"/>
              </a:xfrm>
              <a:prstGeom prst="flowChartTerminator">
                <a:avLst/>
              </a:prstGeom>
              <a:solidFill>
                <a:srgbClr val="4C1130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en-US" sz="15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Slide</a:t>
                </a:r>
                <a:endParaRPr b="0" i="0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5" name="Google Shape;215;p31"/>
            <p:cNvSpPr txBox="1"/>
            <p:nvPr/>
          </p:nvSpPr>
          <p:spPr>
            <a:xfrm>
              <a:off x="1864366" y="1379545"/>
              <a:ext cx="6957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-US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  <a:fld id="{00000000-1234-1234-1234-123412341234}" type="slidenum">
                <a:rPr b="1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fld>
              <a:endPara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6" name="Google Shape;216;p31"/>
          <p:cNvSpPr/>
          <p:nvPr/>
        </p:nvSpPr>
        <p:spPr>
          <a:xfrm>
            <a:off x="9709213" y="1885000"/>
            <a:ext cx="7582500" cy="7788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104875" lIns="104875" spcFirstLastPara="1" rIns="104875" wrap="square" tIns="104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2"/>
              <a:buFont typeface="Arial"/>
              <a:buNone/>
            </a:pPr>
            <a:r>
              <a:rPr b="1" lang="en-US" sz="2523">
                <a:latin typeface="Calibri"/>
                <a:ea typeface="Calibri"/>
                <a:cs typeface="Calibri"/>
                <a:sym typeface="Calibri"/>
              </a:rPr>
              <a:t>Enables fast vector similarity search</a:t>
            </a:r>
            <a:endParaRPr sz="2523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7" name="Google Shape;217;p31"/>
          <p:cNvSpPr/>
          <p:nvPr/>
        </p:nvSpPr>
        <p:spPr>
          <a:xfrm>
            <a:off x="9709284" y="3732479"/>
            <a:ext cx="7582500" cy="7788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104875" lIns="104875" spcFirstLastPara="1" rIns="104875" wrap="square" tIns="104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2"/>
              <a:buFont typeface="Arial"/>
              <a:buNone/>
            </a:pPr>
            <a:r>
              <a:rPr b="1" lang="en-US" sz="252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Rust-based for performance and safety </a:t>
            </a:r>
            <a:endParaRPr sz="2523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8" name="Google Shape;218;p31"/>
          <p:cNvSpPr/>
          <p:nvPr/>
        </p:nvSpPr>
        <p:spPr>
          <a:xfrm>
            <a:off x="9709284" y="2810117"/>
            <a:ext cx="7582500" cy="7788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104875" lIns="104875" spcFirstLastPara="1" rIns="104875" wrap="square" tIns="104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2"/>
              <a:buFont typeface="Arial"/>
              <a:buNone/>
            </a:pPr>
            <a:r>
              <a:rPr b="1" lang="en-US" sz="252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Distributed, Highly Available, and Scalable</a:t>
            </a:r>
            <a:endParaRPr sz="2523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9" name="Google Shape;219;p31"/>
          <p:cNvSpPr/>
          <p:nvPr/>
        </p:nvSpPr>
        <p:spPr>
          <a:xfrm>
            <a:off x="9709284" y="4669148"/>
            <a:ext cx="7582500" cy="7788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104875" lIns="104875" spcFirstLastPara="1" rIns="104875" wrap="square" tIns="104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2"/>
              <a:buFont typeface="Arial"/>
              <a:buNone/>
            </a:pPr>
            <a:r>
              <a:rPr b="1" lang="en-US" sz="252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HNSW indexing ensures low-latency retrieval</a:t>
            </a:r>
            <a:endParaRPr sz="2523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0" name="Google Shape;220;p31"/>
          <p:cNvSpPr/>
          <p:nvPr/>
        </p:nvSpPr>
        <p:spPr>
          <a:xfrm>
            <a:off x="9709213" y="5605817"/>
            <a:ext cx="7582500" cy="7788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104875" lIns="104875" spcFirstLastPara="1" rIns="104875" wrap="square" tIns="104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2"/>
              <a:buFont typeface="Arial"/>
              <a:buNone/>
            </a:pPr>
            <a:r>
              <a:rPr b="1" lang="en-US" sz="2523">
                <a:latin typeface="Calibri"/>
                <a:ea typeface="Calibri"/>
                <a:cs typeface="Calibri"/>
                <a:sym typeface="Calibri"/>
              </a:rPr>
              <a:t>Advanced quantization reduces memory usage</a:t>
            </a:r>
            <a:endParaRPr sz="2523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1" name="Google Shape;221;p31"/>
          <p:cNvSpPr/>
          <p:nvPr/>
        </p:nvSpPr>
        <p:spPr>
          <a:xfrm>
            <a:off x="9700850" y="6538571"/>
            <a:ext cx="7582500" cy="7788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104875" lIns="104875" spcFirstLastPara="1" rIns="104875" wrap="square" tIns="104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2"/>
              <a:buFont typeface="Arial"/>
              <a:buNone/>
            </a:pPr>
            <a:r>
              <a:rPr b="1" lang="en-US" sz="2523">
                <a:latin typeface="Calibri"/>
                <a:ea typeface="Calibri"/>
                <a:cs typeface="Calibri"/>
                <a:sym typeface="Calibri"/>
              </a:rPr>
              <a:t>Wide integrations with embeddings frameworks</a:t>
            </a:r>
            <a:endParaRPr sz="2523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2" name="Google Shape;222;p31"/>
          <p:cNvSpPr/>
          <p:nvPr/>
        </p:nvSpPr>
        <p:spPr>
          <a:xfrm>
            <a:off x="9709287" y="7489314"/>
            <a:ext cx="7582500" cy="7788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104875" lIns="104875" spcFirstLastPara="1" rIns="104875" wrap="square" tIns="104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2"/>
              <a:buFont typeface="Arial"/>
              <a:buNone/>
            </a:pPr>
            <a:r>
              <a:rPr b="1" lang="en-US" sz="2523">
                <a:latin typeface="Calibri"/>
                <a:ea typeface="Calibri"/>
                <a:cs typeface="Calibri"/>
                <a:sym typeface="Calibri"/>
              </a:rPr>
              <a:t>Rich payload filtering and querying</a:t>
            </a:r>
            <a:endParaRPr sz="2523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3" name="Google Shape;223;p31"/>
          <p:cNvSpPr/>
          <p:nvPr/>
        </p:nvSpPr>
        <p:spPr>
          <a:xfrm>
            <a:off x="9709295" y="8424827"/>
            <a:ext cx="7582500" cy="7788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104875" lIns="104875" spcFirstLastPara="1" rIns="104875" wrap="square" tIns="104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2"/>
              <a:buFont typeface="Arial"/>
              <a:buNone/>
            </a:pPr>
            <a:r>
              <a:rPr b="1" lang="en-US" sz="2523">
                <a:latin typeface="Calibri"/>
                <a:ea typeface="Calibri"/>
                <a:cs typeface="Calibri"/>
                <a:sym typeface="Calibri"/>
              </a:rPr>
              <a:t>Efficient sparse vector support</a:t>
            </a:r>
            <a:endParaRPr sz="2523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24" name="Google Shape;224;p31"/>
          <p:cNvGrpSpPr/>
          <p:nvPr/>
        </p:nvGrpSpPr>
        <p:grpSpPr>
          <a:xfrm>
            <a:off x="11907716" y="9766560"/>
            <a:ext cx="6028826" cy="519845"/>
            <a:chOff x="13436327" y="9732290"/>
            <a:chExt cx="4846713" cy="534600"/>
          </a:xfrm>
        </p:grpSpPr>
        <p:sp>
          <p:nvSpPr>
            <p:cNvPr id="225" name="Google Shape;225;p31"/>
            <p:cNvSpPr txBox="1"/>
            <p:nvPr/>
          </p:nvSpPr>
          <p:spPr>
            <a:xfrm>
              <a:off x="13712764" y="9732290"/>
              <a:ext cx="18171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hello@appscode.com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26" name="Google Shape;226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436327" y="9840728"/>
              <a:ext cx="317555" cy="3175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7" name="Google Shape;227;p31"/>
            <p:cNvSpPr txBox="1"/>
            <p:nvPr/>
          </p:nvSpPr>
          <p:spPr>
            <a:xfrm>
              <a:off x="15688937" y="9732290"/>
              <a:ext cx="11967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  @</a:t>
              </a: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KubeDB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28" name="Google Shape;228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707249" y="9840750"/>
              <a:ext cx="317544" cy="317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" name="Google Shape;229;p31"/>
            <p:cNvSpPr txBox="1"/>
            <p:nvPr/>
          </p:nvSpPr>
          <p:spPr>
            <a:xfrm>
              <a:off x="16945939" y="9732290"/>
              <a:ext cx="13371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kubedb.com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30" name="Google Shape;230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426226" y="9807762"/>
              <a:ext cx="525225" cy="3836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1" name="Google Shape;231;p31" title="logo_with_text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9725" y="4089627"/>
            <a:ext cx="7917950" cy="210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/>
          <p:nvPr/>
        </p:nvSpPr>
        <p:spPr>
          <a:xfrm flipH="1">
            <a:off x="3599607" y="2237752"/>
            <a:ext cx="10884000" cy="11148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122425" lIns="122425" spcFirstLastPara="1" rIns="122425" wrap="square" tIns="122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13">
                <a:latin typeface="Raleway"/>
                <a:ea typeface="Raleway"/>
                <a:cs typeface="Raleway"/>
                <a:sym typeface="Raleway"/>
              </a:rPr>
              <a:t>Advanced semantic and multimodal search</a:t>
            </a:r>
            <a:endParaRPr b="1" sz="3213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7" name="Google Shape;237;p32"/>
          <p:cNvSpPr/>
          <p:nvPr/>
        </p:nvSpPr>
        <p:spPr>
          <a:xfrm flipH="1">
            <a:off x="3599604" y="3604104"/>
            <a:ext cx="10884000" cy="11148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122425" lIns="122425" spcFirstLastPara="1" rIns="122425" wrap="square" tIns="122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13">
                <a:latin typeface="Raleway"/>
                <a:ea typeface="Raleway"/>
                <a:cs typeface="Raleway"/>
                <a:sym typeface="Raleway"/>
              </a:rPr>
              <a:t>Personalized recommendation systems</a:t>
            </a:r>
            <a:endParaRPr b="1" sz="3213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8" name="Google Shape;238;p32"/>
          <p:cNvSpPr/>
          <p:nvPr/>
        </p:nvSpPr>
        <p:spPr>
          <a:xfrm flipH="1">
            <a:off x="3609675" y="4970456"/>
            <a:ext cx="10884000" cy="11148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122425" lIns="122425" spcFirstLastPara="1" rIns="122425" wrap="square" tIns="122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13">
                <a:latin typeface="Raleway"/>
                <a:ea typeface="Raleway"/>
                <a:cs typeface="Raleway"/>
                <a:sym typeface="Raleway"/>
              </a:rPr>
              <a:t>Retrieval-Augmented Generation (RAG)</a:t>
            </a:r>
            <a:endParaRPr b="1" sz="3213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9" name="Google Shape;239;p32"/>
          <p:cNvSpPr/>
          <p:nvPr/>
        </p:nvSpPr>
        <p:spPr>
          <a:xfrm flipH="1">
            <a:off x="3609672" y="7717732"/>
            <a:ext cx="10884000" cy="11148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122425" lIns="122425" spcFirstLastPara="1" rIns="122425" wrap="square" tIns="122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13">
                <a:latin typeface="Raleway"/>
                <a:ea typeface="Raleway"/>
                <a:cs typeface="Raleway"/>
                <a:sym typeface="Raleway"/>
              </a:rPr>
              <a:t>AI agents and autonomous systems</a:t>
            </a:r>
            <a:endParaRPr b="1" sz="3213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0" name="Google Shape;240;p32"/>
          <p:cNvSpPr/>
          <p:nvPr/>
        </p:nvSpPr>
        <p:spPr>
          <a:xfrm>
            <a:off x="100" y="-33600"/>
            <a:ext cx="18288000" cy="1371600"/>
          </a:xfrm>
          <a:prstGeom prst="rect">
            <a:avLst/>
          </a:prstGeom>
          <a:solidFill>
            <a:srgbClr val="2012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Qdrant </a:t>
            </a:r>
            <a:r>
              <a:rPr b="1" lang="en-US" sz="4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Use Cases</a:t>
            </a:r>
            <a:endParaRPr b="1" i="0" sz="4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41" name="Google Shape;241;p32"/>
          <p:cNvGrpSpPr/>
          <p:nvPr/>
        </p:nvGrpSpPr>
        <p:grpSpPr>
          <a:xfrm>
            <a:off x="16512174" y="141445"/>
            <a:ext cx="1572514" cy="800400"/>
            <a:chOff x="1101424" y="1379545"/>
            <a:chExt cx="1572514" cy="800400"/>
          </a:xfrm>
        </p:grpSpPr>
        <p:grpSp>
          <p:nvGrpSpPr>
            <p:cNvPr id="242" name="Google Shape;242;p32"/>
            <p:cNvGrpSpPr/>
            <p:nvPr/>
          </p:nvGrpSpPr>
          <p:grpSpPr>
            <a:xfrm>
              <a:off x="1101424" y="1523469"/>
              <a:ext cx="1572514" cy="512689"/>
              <a:chOff x="8235350" y="191663"/>
              <a:chExt cx="765698" cy="252072"/>
            </a:xfrm>
          </p:grpSpPr>
          <p:sp>
            <p:nvSpPr>
              <p:cNvPr id="243" name="Google Shape;243;p32"/>
              <p:cNvSpPr/>
              <p:nvPr/>
            </p:nvSpPr>
            <p:spPr>
              <a:xfrm>
                <a:off x="8418550" y="191663"/>
                <a:ext cx="582498" cy="252072"/>
              </a:xfrm>
              <a:prstGeom prst="flowChartTerminator">
                <a:avLst/>
              </a:prstGeom>
              <a:solidFill>
                <a:srgbClr val="B4A7D6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32"/>
              <p:cNvSpPr/>
              <p:nvPr/>
            </p:nvSpPr>
            <p:spPr>
              <a:xfrm>
                <a:off x="8235350" y="191663"/>
                <a:ext cx="472770" cy="252072"/>
              </a:xfrm>
              <a:prstGeom prst="flowChartTerminator">
                <a:avLst/>
              </a:prstGeom>
              <a:solidFill>
                <a:srgbClr val="4C1130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en-US" sz="15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Slide</a:t>
                </a:r>
                <a:endParaRPr b="0" i="0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5" name="Google Shape;245;p32"/>
            <p:cNvSpPr txBox="1"/>
            <p:nvPr/>
          </p:nvSpPr>
          <p:spPr>
            <a:xfrm>
              <a:off x="1864366" y="1379545"/>
              <a:ext cx="6957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-US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  <a:fld id="{00000000-1234-1234-1234-123412341234}" type="slidenum">
                <a:rPr b="1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fld>
              <a:endPara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6" name="Google Shape;246;p32"/>
          <p:cNvGrpSpPr/>
          <p:nvPr/>
        </p:nvGrpSpPr>
        <p:grpSpPr>
          <a:xfrm>
            <a:off x="13436327" y="9732290"/>
            <a:ext cx="4846713" cy="534600"/>
            <a:chOff x="13436327" y="9732290"/>
            <a:chExt cx="4846713" cy="534600"/>
          </a:xfrm>
        </p:grpSpPr>
        <p:sp>
          <p:nvSpPr>
            <p:cNvPr id="247" name="Google Shape;247;p32"/>
            <p:cNvSpPr txBox="1"/>
            <p:nvPr/>
          </p:nvSpPr>
          <p:spPr>
            <a:xfrm>
              <a:off x="13712764" y="9732290"/>
              <a:ext cx="18171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hello@appscode.com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48" name="Google Shape;248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436327" y="9840728"/>
              <a:ext cx="317555" cy="3175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Google Shape;249;p32"/>
            <p:cNvSpPr txBox="1"/>
            <p:nvPr/>
          </p:nvSpPr>
          <p:spPr>
            <a:xfrm>
              <a:off x="15688937" y="9732290"/>
              <a:ext cx="11967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  @</a:t>
              </a: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KubeDB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50" name="Google Shape;250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707249" y="9840750"/>
              <a:ext cx="317544" cy="317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" name="Google Shape;251;p32"/>
            <p:cNvSpPr txBox="1"/>
            <p:nvPr/>
          </p:nvSpPr>
          <p:spPr>
            <a:xfrm>
              <a:off x="16945939" y="9732290"/>
              <a:ext cx="13371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kubedb.com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52" name="Google Shape;252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426226" y="9807762"/>
              <a:ext cx="525225" cy="383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3" name="Google Shape;253;p32"/>
          <p:cNvSpPr txBox="1"/>
          <p:nvPr/>
        </p:nvSpPr>
        <p:spPr>
          <a:xfrm>
            <a:off x="0" y="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AI agents and autonomous systems</a:t>
            </a:r>
            <a:endParaRPr/>
          </a:p>
        </p:txBody>
      </p:sp>
      <p:sp>
        <p:nvSpPr>
          <p:cNvPr id="254" name="Google Shape;254;p32"/>
          <p:cNvSpPr/>
          <p:nvPr/>
        </p:nvSpPr>
        <p:spPr>
          <a:xfrm flipH="1">
            <a:off x="3599599" y="6366026"/>
            <a:ext cx="10884000" cy="11148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122425" lIns="122425" spcFirstLastPara="1" rIns="122425" wrap="square" tIns="122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13">
                <a:latin typeface="Raleway"/>
                <a:ea typeface="Raleway"/>
                <a:cs typeface="Raleway"/>
                <a:sym typeface="Raleway"/>
              </a:rPr>
              <a:t>Data analysis and anomaly detection</a:t>
            </a:r>
            <a:endParaRPr b="1" sz="3213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/>
          <p:nvPr/>
        </p:nvSpPr>
        <p:spPr>
          <a:xfrm>
            <a:off x="100" y="-33600"/>
            <a:ext cx="18288000" cy="1371600"/>
          </a:xfrm>
          <a:prstGeom prst="rect">
            <a:avLst/>
          </a:prstGeom>
          <a:solidFill>
            <a:srgbClr val="2012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What KubeDB offers for Qdrant</a:t>
            </a:r>
            <a:endParaRPr b="1" i="0" sz="4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60" name="Google Shape;260;p33"/>
          <p:cNvGrpSpPr/>
          <p:nvPr/>
        </p:nvGrpSpPr>
        <p:grpSpPr>
          <a:xfrm>
            <a:off x="16512174" y="141445"/>
            <a:ext cx="1572514" cy="800400"/>
            <a:chOff x="1101424" y="1379545"/>
            <a:chExt cx="1572514" cy="800400"/>
          </a:xfrm>
        </p:grpSpPr>
        <p:grpSp>
          <p:nvGrpSpPr>
            <p:cNvPr id="261" name="Google Shape;261;p33"/>
            <p:cNvGrpSpPr/>
            <p:nvPr/>
          </p:nvGrpSpPr>
          <p:grpSpPr>
            <a:xfrm>
              <a:off x="1101424" y="1523469"/>
              <a:ext cx="1572514" cy="512689"/>
              <a:chOff x="8235350" y="191663"/>
              <a:chExt cx="765698" cy="252072"/>
            </a:xfrm>
          </p:grpSpPr>
          <p:sp>
            <p:nvSpPr>
              <p:cNvPr id="262" name="Google Shape;262;p33"/>
              <p:cNvSpPr/>
              <p:nvPr/>
            </p:nvSpPr>
            <p:spPr>
              <a:xfrm>
                <a:off x="8418550" y="191663"/>
                <a:ext cx="582498" cy="252072"/>
              </a:xfrm>
              <a:prstGeom prst="flowChartTerminator">
                <a:avLst/>
              </a:prstGeom>
              <a:solidFill>
                <a:srgbClr val="B4A7D6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33"/>
              <p:cNvSpPr/>
              <p:nvPr/>
            </p:nvSpPr>
            <p:spPr>
              <a:xfrm>
                <a:off x="8235350" y="191663"/>
                <a:ext cx="472770" cy="252072"/>
              </a:xfrm>
              <a:prstGeom prst="flowChartTerminator">
                <a:avLst/>
              </a:prstGeom>
              <a:solidFill>
                <a:srgbClr val="4C1130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en-US" sz="15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Slide</a:t>
                </a:r>
                <a:endParaRPr b="0" i="0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4" name="Google Shape;264;p33"/>
            <p:cNvSpPr txBox="1"/>
            <p:nvPr/>
          </p:nvSpPr>
          <p:spPr>
            <a:xfrm>
              <a:off x="1864366" y="1379545"/>
              <a:ext cx="6957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-US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  <a:fld id="{00000000-1234-1234-1234-123412341234}" type="slidenum">
                <a:rPr b="1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fld>
              <a:endPara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5" name="Google Shape;265;p33"/>
          <p:cNvGrpSpPr/>
          <p:nvPr/>
        </p:nvGrpSpPr>
        <p:grpSpPr>
          <a:xfrm>
            <a:off x="13436327" y="9732290"/>
            <a:ext cx="4846713" cy="534600"/>
            <a:chOff x="13436327" y="9732290"/>
            <a:chExt cx="4846713" cy="534600"/>
          </a:xfrm>
        </p:grpSpPr>
        <p:sp>
          <p:nvSpPr>
            <p:cNvPr id="266" name="Google Shape;266;p33"/>
            <p:cNvSpPr txBox="1"/>
            <p:nvPr/>
          </p:nvSpPr>
          <p:spPr>
            <a:xfrm>
              <a:off x="13712764" y="9732290"/>
              <a:ext cx="18171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hello@appscode.com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67" name="Google Shape;267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436327" y="9840728"/>
              <a:ext cx="317555" cy="3175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8" name="Google Shape;268;p33"/>
            <p:cNvSpPr txBox="1"/>
            <p:nvPr/>
          </p:nvSpPr>
          <p:spPr>
            <a:xfrm>
              <a:off x="15688937" y="9732290"/>
              <a:ext cx="11967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  @</a:t>
              </a: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KubeDB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69" name="Google Shape;269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707249" y="9840750"/>
              <a:ext cx="317544" cy="317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0" name="Google Shape;270;p33"/>
            <p:cNvSpPr txBox="1"/>
            <p:nvPr/>
          </p:nvSpPr>
          <p:spPr>
            <a:xfrm>
              <a:off x="16945939" y="9732290"/>
              <a:ext cx="13371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kubedb.com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71" name="Google Shape;271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426226" y="9807762"/>
              <a:ext cx="525225" cy="383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2" name="Google Shape;272;p33"/>
          <p:cNvSpPr txBox="1"/>
          <p:nvPr/>
        </p:nvSpPr>
        <p:spPr>
          <a:xfrm>
            <a:off x="2019975" y="3073100"/>
            <a:ext cx="15066300" cy="4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➢"/>
            </a:pPr>
            <a:r>
              <a:rPr lang="en-US" sz="3000">
                <a:latin typeface="Raleway Medium"/>
                <a:ea typeface="Raleway Medium"/>
                <a:cs typeface="Raleway Medium"/>
                <a:sym typeface="Raleway Medium"/>
              </a:rPr>
              <a:t>Simplify provisioning Qdrant on Kubernetes</a:t>
            </a:r>
            <a:endParaRPr sz="30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➢"/>
            </a:pPr>
            <a:r>
              <a:rPr lang="en-US" sz="3000">
                <a:latin typeface="Raleway Medium"/>
                <a:ea typeface="Raleway Medium"/>
                <a:cs typeface="Raleway Medium"/>
                <a:sym typeface="Raleway Medium"/>
              </a:rPr>
              <a:t>Multiple mode support: Distributed mode &amp; Standalone mode</a:t>
            </a:r>
            <a:endParaRPr sz="30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➢"/>
            </a:pPr>
            <a:r>
              <a:rPr lang="en-US" sz="3000">
                <a:latin typeface="Raleway Medium"/>
                <a:ea typeface="Raleway Medium"/>
                <a:cs typeface="Raleway Medium"/>
                <a:sym typeface="Raleway Medium"/>
              </a:rPr>
              <a:t>Continuously running, customizable health checker</a:t>
            </a:r>
            <a:endParaRPr sz="30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Medium"/>
              <a:buChar char="➢"/>
            </a:pPr>
            <a:r>
              <a:rPr lang="en-US" sz="3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Custom configuration support</a:t>
            </a:r>
            <a:endParaRPr sz="30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Medium"/>
              <a:buChar char="➢"/>
            </a:pPr>
            <a:r>
              <a:rPr lang="en-US" sz="3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Secure authentication using Kubernetes Secrets</a:t>
            </a:r>
            <a:endParaRPr sz="30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➢"/>
            </a:pPr>
            <a:r>
              <a:rPr lang="en-US" sz="3000">
                <a:latin typeface="Raleway Medium"/>
                <a:ea typeface="Raleway Medium"/>
                <a:cs typeface="Raleway Medium"/>
                <a:sym typeface="Raleway Medium"/>
              </a:rPr>
              <a:t>Ensure TLS secured connectivity among replicas and external clients</a:t>
            </a:r>
            <a:endParaRPr sz="30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➢"/>
            </a:pPr>
            <a:r>
              <a:rPr lang="en-US" sz="3000">
                <a:latin typeface="Raleway Medium"/>
                <a:ea typeface="Raleway Medium"/>
                <a:cs typeface="Raleway Medium"/>
                <a:sym typeface="Raleway Medium"/>
              </a:rPr>
              <a:t>Support for production ready versions: 1.16.2, 1.15.4</a:t>
            </a:r>
            <a:endParaRPr sz="30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/>
          <p:nvPr/>
        </p:nvSpPr>
        <p:spPr>
          <a:xfrm>
            <a:off x="100" y="-33600"/>
            <a:ext cx="18288000" cy="1371600"/>
          </a:xfrm>
          <a:prstGeom prst="rect">
            <a:avLst/>
          </a:prstGeom>
          <a:solidFill>
            <a:srgbClr val="2012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Provision Qdrant Using KubeDB</a:t>
            </a:r>
            <a:endParaRPr b="1" i="0" sz="4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78" name="Google Shape;278;p34"/>
          <p:cNvGrpSpPr/>
          <p:nvPr/>
        </p:nvGrpSpPr>
        <p:grpSpPr>
          <a:xfrm>
            <a:off x="16512174" y="141445"/>
            <a:ext cx="1572514" cy="800400"/>
            <a:chOff x="1101424" y="1379545"/>
            <a:chExt cx="1572514" cy="800400"/>
          </a:xfrm>
        </p:grpSpPr>
        <p:grpSp>
          <p:nvGrpSpPr>
            <p:cNvPr id="279" name="Google Shape;279;p34"/>
            <p:cNvGrpSpPr/>
            <p:nvPr/>
          </p:nvGrpSpPr>
          <p:grpSpPr>
            <a:xfrm>
              <a:off x="1101424" y="1523469"/>
              <a:ext cx="1572514" cy="512689"/>
              <a:chOff x="8235350" y="191663"/>
              <a:chExt cx="765698" cy="252072"/>
            </a:xfrm>
          </p:grpSpPr>
          <p:sp>
            <p:nvSpPr>
              <p:cNvPr id="280" name="Google Shape;280;p34"/>
              <p:cNvSpPr/>
              <p:nvPr/>
            </p:nvSpPr>
            <p:spPr>
              <a:xfrm>
                <a:off x="8418550" y="191663"/>
                <a:ext cx="582498" cy="252072"/>
              </a:xfrm>
              <a:prstGeom prst="flowChartTerminator">
                <a:avLst/>
              </a:prstGeom>
              <a:solidFill>
                <a:srgbClr val="B4A7D6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34"/>
              <p:cNvSpPr/>
              <p:nvPr/>
            </p:nvSpPr>
            <p:spPr>
              <a:xfrm>
                <a:off x="8235350" y="191663"/>
                <a:ext cx="472770" cy="252072"/>
              </a:xfrm>
              <a:prstGeom prst="flowChartTerminator">
                <a:avLst/>
              </a:prstGeom>
              <a:solidFill>
                <a:srgbClr val="4C1130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en-US" sz="15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Slide</a:t>
                </a:r>
                <a:endParaRPr b="0" i="0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2" name="Google Shape;282;p34"/>
            <p:cNvSpPr txBox="1"/>
            <p:nvPr/>
          </p:nvSpPr>
          <p:spPr>
            <a:xfrm>
              <a:off x="1864366" y="1379545"/>
              <a:ext cx="6957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-US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  <a:fld id="{00000000-1234-1234-1234-123412341234}" type="slidenum">
                <a:rPr b="1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fld>
              <a:endPara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3" name="Google Shape;283;p34"/>
          <p:cNvGrpSpPr/>
          <p:nvPr/>
        </p:nvGrpSpPr>
        <p:grpSpPr>
          <a:xfrm>
            <a:off x="13436327" y="9732290"/>
            <a:ext cx="4846713" cy="534600"/>
            <a:chOff x="13436327" y="9732290"/>
            <a:chExt cx="4846713" cy="534600"/>
          </a:xfrm>
        </p:grpSpPr>
        <p:sp>
          <p:nvSpPr>
            <p:cNvPr id="284" name="Google Shape;284;p34"/>
            <p:cNvSpPr txBox="1"/>
            <p:nvPr/>
          </p:nvSpPr>
          <p:spPr>
            <a:xfrm>
              <a:off x="13712764" y="9732290"/>
              <a:ext cx="18171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hello@appscode.com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85" name="Google Shape;285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436327" y="9840728"/>
              <a:ext cx="317555" cy="3175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6" name="Google Shape;286;p34"/>
            <p:cNvSpPr txBox="1"/>
            <p:nvPr/>
          </p:nvSpPr>
          <p:spPr>
            <a:xfrm>
              <a:off x="15688937" y="9732290"/>
              <a:ext cx="11967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  @</a:t>
              </a: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KubeDB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87" name="Google Shape;287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707249" y="9840750"/>
              <a:ext cx="317544" cy="317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8" name="Google Shape;288;p34"/>
            <p:cNvSpPr txBox="1"/>
            <p:nvPr/>
          </p:nvSpPr>
          <p:spPr>
            <a:xfrm>
              <a:off x="16945939" y="9732290"/>
              <a:ext cx="13371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kubedb.com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89" name="Google Shape;289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426226" y="9807762"/>
              <a:ext cx="525225" cy="3836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0" name="Google Shape;290;p34" title="provisioner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6338" y="1490400"/>
            <a:ext cx="10930393" cy="8089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/>
          <p:nvPr/>
        </p:nvSpPr>
        <p:spPr>
          <a:xfrm>
            <a:off x="100" y="-33600"/>
            <a:ext cx="18288000" cy="1371600"/>
          </a:xfrm>
          <a:prstGeom prst="rect">
            <a:avLst/>
          </a:prstGeom>
          <a:solidFill>
            <a:srgbClr val="2012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TLS</a:t>
            </a:r>
            <a:endParaRPr b="1" i="0" sz="4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96" name="Google Shape;296;p35"/>
          <p:cNvGrpSpPr/>
          <p:nvPr/>
        </p:nvGrpSpPr>
        <p:grpSpPr>
          <a:xfrm>
            <a:off x="16512174" y="141445"/>
            <a:ext cx="1572514" cy="800400"/>
            <a:chOff x="1101424" y="1379545"/>
            <a:chExt cx="1572514" cy="800400"/>
          </a:xfrm>
        </p:grpSpPr>
        <p:grpSp>
          <p:nvGrpSpPr>
            <p:cNvPr id="297" name="Google Shape;297;p35"/>
            <p:cNvGrpSpPr/>
            <p:nvPr/>
          </p:nvGrpSpPr>
          <p:grpSpPr>
            <a:xfrm>
              <a:off x="1101424" y="1523469"/>
              <a:ext cx="1572514" cy="512689"/>
              <a:chOff x="8235350" y="191663"/>
              <a:chExt cx="765698" cy="252072"/>
            </a:xfrm>
          </p:grpSpPr>
          <p:sp>
            <p:nvSpPr>
              <p:cNvPr id="298" name="Google Shape;298;p35"/>
              <p:cNvSpPr/>
              <p:nvPr/>
            </p:nvSpPr>
            <p:spPr>
              <a:xfrm>
                <a:off x="8418550" y="191663"/>
                <a:ext cx="582498" cy="252072"/>
              </a:xfrm>
              <a:prstGeom prst="flowChartTerminator">
                <a:avLst/>
              </a:prstGeom>
              <a:solidFill>
                <a:srgbClr val="B4A7D6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35"/>
              <p:cNvSpPr/>
              <p:nvPr/>
            </p:nvSpPr>
            <p:spPr>
              <a:xfrm>
                <a:off x="8235350" y="191663"/>
                <a:ext cx="472770" cy="252072"/>
              </a:xfrm>
              <a:prstGeom prst="flowChartTerminator">
                <a:avLst/>
              </a:prstGeom>
              <a:solidFill>
                <a:srgbClr val="4C1130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en-US" sz="15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Slide</a:t>
                </a:r>
                <a:endParaRPr b="0" i="0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0" name="Google Shape;300;p35"/>
            <p:cNvSpPr txBox="1"/>
            <p:nvPr/>
          </p:nvSpPr>
          <p:spPr>
            <a:xfrm>
              <a:off x="1864366" y="1379545"/>
              <a:ext cx="6957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-US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  <a:fld id="{00000000-1234-1234-1234-123412341234}" type="slidenum">
                <a:rPr b="1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fld>
              <a:endPara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1" name="Google Shape;301;p35"/>
          <p:cNvGrpSpPr/>
          <p:nvPr/>
        </p:nvGrpSpPr>
        <p:grpSpPr>
          <a:xfrm>
            <a:off x="13436327" y="9732290"/>
            <a:ext cx="4846713" cy="534600"/>
            <a:chOff x="13436327" y="9732290"/>
            <a:chExt cx="4846713" cy="534600"/>
          </a:xfrm>
        </p:grpSpPr>
        <p:sp>
          <p:nvSpPr>
            <p:cNvPr id="302" name="Google Shape;302;p35"/>
            <p:cNvSpPr txBox="1"/>
            <p:nvPr/>
          </p:nvSpPr>
          <p:spPr>
            <a:xfrm>
              <a:off x="13712764" y="9732290"/>
              <a:ext cx="18171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hello@appscode.com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03" name="Google Shape;303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436327" y="9840728"/>
              <a:ext cx="317555" cy="3175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4" name="Google Shape;304;p35"/>
            <p:cNvSpPr txBox="1"/>
            <p:nvPr/>
          </p:nvSpPr>
          <p:spPr>
            <a:xfrm>
              <a:off x="15688937" y="9732290"/>
              <a:ext cx="11967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  @</a:t>
              </a: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KubeDB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05" name="Google Shape;305;p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707249" y="9840750"/>
              <a:ext cx="317544" cy="317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6" name="Google Shape;306;p35"/>
            <p:cNvSpPr txBox="1"/>
            <p:nvPr/>
          </p:nvSpPr>
          <p:spPr>
            <a:xfrm>
              <a:off x="16945939" y="9732290"/>
              <a:ext cx="13371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kubedb.com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07" name="Google Shape;307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426226" y="9807762"/>
              <a:ext cx="525225" cy="3836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8" name="Google Shape;308;p35" title="tls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25942" y="2224878"/>
            <a:ext cx="12036300" cy="560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6"/>
          <p:cNvSpPr/>
          <p:nvPr/>
        </p:nvSpPr>
        <p:spPr>
          <a:xfrm>
            <a:off x="0" y="4226407"/>
            <a:ext cx="18288000" cy="2596200"/>
          </a:xfrm>
          <a:prstGeom prst="rect">
            <a:avLst/>
          </a:prstGeom>
          <a:solidFill>
            <a:srgbClr val="2012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Live Demo</a:t>
            </a:r>
            <a:endParaRPr b="1" i="0" sz="6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14" name="Google Shape;314;p36"/>
          <p:cNvGrpSpPr/>
          <p:nvPr/>
        </p:nvGrpSpPr>
        <p:grpSpPr>
          <a:xfrm>
            <a:off x="16512174" y="141445"/>
            <a:ext cx="1572514" cy="800400"/>
            <a:chOff x="1101424" y="1379545"/>
            <a:chExt cx="1572514" cy="800400"/>
          </a:xfrm>
        </p:grpSpPr>
        <p:grpSp>
          <p:nvGrpSpPr>
            <p:cNvPr id="315" name="Google Shape;315;p36"/>
            <p:cNvGrpSpPr/>
            <p:nvPr/>
          </p:nvGrpSpPr>
          <p:grpSpPr>
            <a:xfrm>
              <a:off x="1101424" y="1523469"/>
              <a:ext cx="1572514" cy="512689"/>
              <a:chOff x="8235350" y="191663"/>
              <a:chExt cx="765698" cy="252072"/>
            </a:xfrm>
          </p:grpSpPr>
          <p:sp>
            <p:nvSpPr>
              <p:cNvPr id="316" name="Google Shape;316;p36"/>
              <p:cNvSpPr/>
              <p:nvPr/>
            </p:nvSpPr>
            <p:spPr>
              <a:xfrm>
                <a:off x="8418550" y="191663"/>
                <a:ext cx="582498" cy="252072"/>
              </a:xfrm>
              <a:prstGeom prst="flowChartTerminator">
                <a:avLst/>
              </a:prstGeom>
              <a:solidFill>
                <a:srgbClr val="B4A7D6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36"/>
              <p:cNvSpPr/>
              <p:nvPr/>
            </p:nvSpPr>
            <p:spPr>
              <a:xfrm>
                <a:off x="8235350" y="191663"/>
                <a:ext cx="472770" cy="252072"/>
              </a:xfrm>
              <a:prstGeom prst="flowChartTerminator">
                <a:avLst/>
              </a:prstGeom>
              <a:solidFill>
                <a:srgbClr val="4C1130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en-US" sz="15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Slide</a:t>
                </a:r>
                <a:endParaRPr b="0" i="0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18" name="Google Shape;318;p36"/>
            <p:cNvSpPr txBox="1"/>
            <p:nvPr/>
          </p:nvSpPr>
          <p:spPr>
            <a:xfrm>
              <a:off x="1864366" y="1379545"/>
              <a:ext cx="6957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-US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  <a:fld id="{00000000-1234-1234-1234-123412341234}" type="slidenum">
                <a:rPr b="1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fld>
              <a:endPara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19" name="Google Shape;319;p36"/>
          <p:cNvPicPr preferRelativeResize="0"/>
          <p:nvPr/>
        </p:nvPicPr>
        <p:blipFill rotWithShape="1">
          <a:blip r:embed="rId3">
            <a:alphaModFix/>
          </a:blip>
          <a:srcRect b="0" l="7733" r="8387" t="0"/>
          <a:stretch/>
        </p:blipFill>
        <p:spPr>
          <a:xfrm>
            <a:off x="6557600" y="1691050"/>
            <a:ext cx="5172800" cy="3083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0" name="Google Shape;320;p36"/>
          <p:cNvGrpSpPr/>
          <p:nvPr/>
        </p:nvGrpSpPr>
        <p:grpSpPr>
          <a:xfrm>
            <a:off x="13436327" y="9732290"/>
            <a:ext cx="4846713" cy="534600"/>
            <a:chOff x="13436327" y="9732290"/>
            <a:chExt cx="4846713" cy="534600"/>
          </a:xfrm>
        </p:grpSpPr>
        <p:sp>
          <p:nvSpPr>
            <p:cNvPr id="321" name="Google Shape;321;p36"/>
            <p:cNvSpPr txBox="1"/>
            <p:nvPr/>
          </p:nvSpPr>
          <p:spPr>
            <a:xfrm>
              <a:off x="13712764" y="9732290"/>
              <a:ext cx="18171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hello@appscode.com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22" name="Google Shape;322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436327" y="9840728"/>
              <a:ext cx="317555" cy="3175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3" name="Google Shape;323;p36"/>
            <p:cNvSpPr txBox="1"/>
            <p:nvPr/>
          </p:nvSpPr>
          <p:spPr>
            <a:xfrm>
              <a:off x="15688937" y="9732290"/>
              <a:ext cx="11967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  @</a:t>
              </a: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KubeDB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24" name="Google Shape;324;p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707249" y="9840750"/>
              <a:ext cx="317544" cy="317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5" name="Google Shape;325;p36"/>
            <p:cNvSpPr txBox="1"/>
            <p:nvPr/>
          </p:nvSpPr>
          <p:spPr>
            <a:xfrm>
              <a:off x="16945939" y="9732290"/>
              <a:ext cx="13371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kubedb.com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26" name="Google Shape;326;p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5426226" y="9807762"/>
              <a:ext cx="525225" cy="383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7"/>
          <p:cNvSpPr/>
          <p:nvPr/>
        </p:nvSpPr>
        <p:spPr>
          <a:xfrm rot="-5400000">
            <a:off x="-2909400" y="2909550"/>
            <a:ext cx="10300500" cy="4481700"/>
          </a:xfrm>
          <a:prstGeom prst="rect">
            <a:avLst/>
          </a:prstGeom>
          <a:solidFill>
            <a:srgbClr val="2012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b="1" i="0" sz="35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2" name="Google Shape;332;p3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7"/>
          <p:cNvSpPr txBox="1"/>
          <p:nvPr/>
        </p:nvSpPr>
        <p:spPr>
          <a:xfrm>
            <a:off x="438150" y="4743300"/>
            <a:ext cx="3605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KubeDB</a:t>
            </a:r>
            <a:endParaRPr b="1" sz="4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Installation</a:t>
            </a:r>
            <a:endParaRPr b="0" i="0" sz="4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34" name="Google Shape;334;p37"/>
          <p:cNvGrpSpPr/>
          <p:nvPr/>
        </p:nvGrpSpPr>
        <p:grpSpPr>
          <a:xfrm>
            <a:off x="16512174" y="141445"/>
            <a:ext cx="1572514" cy="800400"/>
            <a:chOff x="1101424" y="1379545"/>
            <a:chExt cx="1572514" cy="800400"/>
          </a:xfrm>
        </p:grpSpPr>
        <p:grpSp>
          <p:nvGrpSpPr>
            <p:cNvPr id="335" name="Google Shape;335;p37"/>
            <p:cNvGrpSpPr/>
            <p:nvPr/>
          </p:nvGrpSpPr>
          <p:grpSpPr>
            <a:xfrm>
              <a:off x="1101424" y="1523469"/>
              <a:ext cx="1572514" cy="512689"/>
              <a:chOff x="8235350" y="191663"/>
              <a:chExt cx="765698" cy="252072"/>
            </a:xfrm>
          </p:grpSpPr>
          <p:sp>
            <p:nvSpPr>
              <p:cNvPr id="336" name="Google Shape;336;p37"/>
              <p:cNvSpPr/>
              <p:nvPr/>
            </p:nvSpPr>
            <p:spPr>
              <a:xfrm>
                <a:off x="8418550" y="191663"/>
                <a:ext cx="582498" cy="252072"/>
              </a:xfrm>
              <a:prstGeom prst="flowChartTerminator">
                <a:avLst/>
              </a:prstGeom>
              <a:solidFill>
                <a:srgbClr val="B4A7D6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37"/>
              <p:cNvSpPr/>
              <p:nvPr/>
            </p:nvSpPr>
            <p:spPr>
              <a:xfrm>
                <a:off x="8235350" y="191663"/>
                <a:ext cx="472770" cy="252072"/>
              </a:xfrm>
              <a:prstGeom prst="flowChartTerminator">
                <a:avLst/>
              </a:prstGeom>
              <a:solidFill>
                <a:srgbClr val="4C1130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en-US" sz="15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Slide</a:t>
                </a:r>
                <a:endParaRPr b="0" i="0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38" name="Google Shape;338;p37"/>
            <p:cNvSpPr txBox="1"/>
            <p:nvPr/>
          </p:nvSpPr>
          <p:spPr>
            <a:xfrm>
              <a:off x="1864366" y="1379545"/>
              <a:ext cx="6957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-US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  <a:fld id="{00000000-1234-1234-1234-123412341234}" type="slidenum">
                <a:rPr b="1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fld>
              <a:endPara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9" name="Google Shape;339;p37"/>
          <p:cNvGrpSpPr/>
          <p:nvPr/>
        </p:nvGrpSpPr>
        <p:grpSpPr>
          <a:xfrm>
            <a:off x="13436327" y="9732290"/>
            <a:ext cx="4846713" cy="534600"/>
            <a:chOff x="13436327" y="9732290"/>
            <a:chExt cx="4846713" cy="534600"/>
          </a:xfrm>
        </p:grpSpPr>
        <p:sp>
          <p:nvSpPr>
            <p:cNvPr id="340" name="Google Shape;340;p37"/>
            <p:cNvSpPr txBox="1"/>
            <p:nvPr/>
          </p:nvSpPr>
          <p:spPr>
            <a:xfrm>
              <a:off x="13712764" y="9732290"/>
              <a:ext cx="18171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hello@appscode.com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41" name="Google Shape;341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436327" y="9840728"/>
              <a:ext cx="317555" cy="3175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2" name="Google Shape;342;p37"/>
            <p:cNvSpPr txBox="1"/>
            <p:nvPr/>
          </p:nvSpPr>
          <p:spPr>
            <a:xfrm>
              <a:off x="15688937" y="9732290"/>
              <a:ext cx="11967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  @</a:t>
              </a: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KubeDB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43" name="Google Shape;343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707249" y="9840750"/>
              <a:ext cx="317544" cy="317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4" name="Google Shape;344;p37"/>
            <p:cNvSpPr txBox="1"/>
            <p:nvPr/>
          </p:nvSpPr>
          <p:spPr>
            <a:xfrm>
              <a:off x="16945939" y="9732290"/>
              <a:ext cx="13371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kubedb.com</a:t>
              </a:r>
              <a:endPara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45" name="Google Shape;345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426226" y="9807762"/>
              <a:ext cx="525225" cy="3836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6" name="Google Shape;346;p37" title="kubedb-installation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460007"/>
            <a:ext cx="13501497" cy="4228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4A4CA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